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86" r:id="rId6"/>
    <p:sldId id="285" r:id="rId7"/>
    <p:sldId id="257" r:id="rId8"/>
    <p:sldId id="289" r:id="rId9"/>
    <p:sldId id="288" r:id="rId10"/>
    <p:sldId id="262" r:id="rId11"/>
    <p:sldId id="264" r:id="rId12"/>
    <p:sldId id="265" r:id="rId13"/>
    <p:sldId id="274" r:id="rId14"/>
    <p:sldId id="273" r:id="rId15"/>
    <p:sldId id="272" r:id="rId16"/>
    <p:sldId id="271" r:id="rId17"/>
    <p:sldId id="290" r:id="rId18"/>
    <p:sldId id="292" r:id="rId19"/>
    <p:sldId id="293" r:id="rId20"/>
    <p:sldId id="294" r:id="rId21"/>
    <p:sldId id="295" r:id="rId22"/>
    <p:sldId id="280" r:id="rId23"/>
    <p:sldId id="279" r:id="rId24"/>
    <p:sldId id="283" r:id="rId25"/>
    <p:sldId id="284" r:id="rId26"/>
    <p:sldId id="281" r:id="rId27"/>
    <p:sldId id="277" r:id="rId28"/>
    <p:sldId id="287"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E154B-010B-4CA4-BC59-F2DBAD9061D6}" v="57" dt="2023-01-08T18:10:05.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2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0EA5D-72E4-4BB4-98C0-7E3CAA92A1CA}" type="datetimeFigureOut">
              <a:rPr lang="en-GB" smtClean="0"/>
              <a:t>09/01/2023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67283-A0CB-4936-81EF-E468B87A0A3F}" type="slidenum">
              <a:rPr lang="en-GB" smtClean="0"/>
              <a:t>‹#›</a:t>
            </a:fld>
            <a:endParaRPr lang="en-GB"/>
          </a:p>
        </p:txBody>
      </p:sp>
    </p:spTree>
    <p:extLst>
      <p:ext uri="{BB962C8B-B14F-4D97-AF65-F5344CB8AC3E}">
        <p14:creationId xmlns:p14="http://schemas.microsoft.com/office/powerpoint/2010/main" val="35201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k.practicallaw.thomsonreuters.com/8-521-6939?originationContext=document&amp;transitionType=DocumentItem&amp;contextData=%28sc.Default%29&amp;comp=pluk#co_anchor_a90663" TargetMode="External"/><Relationship Id="rId7" Type="http://schemas.openxmlformats.org/officeDocument/2006/relationships/hyperlink" Target="https://uk.practicallaw.thomsonreuters.com/7-508-4977?originationContext=document&amp;transitionType=PLDocumentLink&amp;contextData=(sc.Default)"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uk.practicallaw.thomsonreuters.com/7-503-6038?originationContext=document&amp;transitionType=DocumentItem&amp;contextData=(sc.Default)" TargetMode="External"/><Relationship Id="rId5" Type="http://schemas.openxmlformats.org/officeDocument/2006/relationships/hyperlink" Target="https://uk.practicallaw.thomsonreuters.com/8-521-6939?originationContext=document&amp;transitionType=DocumentItem&amp;contextData=%28sc.Default%29&amp;comp=pluk#co_anchor_a424659" TargetMode="External"/><Relationship Id="rId4" Type="http://schemas.openxmlformats.org/officeDocument/2006/relationships/hyperlink" Target="https://uk.practicallaw.thomsonreuters.com/8-521-6939?originationContext=document&amp;transitionType=DocumentItem&amp;contextData=%28sc.Default%29&amp;comp=pluk#co_anchor_a676966"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remploy.co.uk/" TargetMode="External"/><Relationship Id="rId3" Type="http://schemas.openxmlformats.org/officeDocument/2006/relationships/hyperlink" Target="http://www.gov.uk/access-to-work" TargetMode="External"/><Relationship Id="rId7" Type="http://schemas.openxmlformats.org/officeDocument/2006/relationships/hyperlink" Target="http://www.nhs.uk/livewell/mentalhealth"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mindfulemployer.net/" TargetMode="External"/><Relationship Id="rId5" Type="http://schemas.openxmlformats.org/officeDocument/2006/relationships/hyperlink" Target="http://www.mind.org.uk/" TargetMode="External"/><Relationship Id="rId4" Type="http://schemas.openxmlformats.org/officeDocument/2006/relationships/hyperlink" Target="http://www.bitc.org.uk/" TargetMode="External"/><Relationship Id="rId9" Type="http://schemas.openxmlformats.org/officeDocument/2006/relationships/hyperlink" Target="http://www.rethink.org/"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remploy.co.uk/" TargetMode="External"/><Relationship Id="rId3" Type="http://schemas.openxmlformats.org/officeDocument/2006/relationships/hyperlink" Target="http://www.gov.uk/access-to-work" TargetMode="External"/><Relationship Id="rId7" Type="http://schemas.openxmlformats.org/officeDocument/2006/relationships/hyperlink" Target="http://www.nhs.uk/livewell/mentalhealth"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mindfulemployer.net/" TargetMode="External"/><Relationship Id="rId5" Type="http://schemas.openxmlformats.org/officeDocument/2006/relationships/hyperlink" Target="http://www.mind.org.uk/" TargetMode="External"/><Relationship Id="rId4" Type="http://schemas.openxmlformats.org/officeDocument/2006/relationships/hyperlink" Target="http://www.bitc.org.uk/" TargetMode="External"/><Relationship Id="rId9" Type="http://schemas.openxmlformats.org/officeDocument/2006/relationships/hyperlink" Target="http://www.rethink.org/"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oplemanagement.co.uk/article/1744109/why-wellbeing-workplace-importan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2.deloitte.com/uk/en/pages/press-releases/articles/poor-mental-health-costs-uk-employers-up-to-pound-45-billion-a-year.html" TargetMode="External"/><Relationship Id="rId4" Type="http://schemas.openxmlformats.org/officeDocument/2006/relationships/hyperlink" Target="https://inews.co.uk/inews-lifestyle/work/mental-health-in-the-workplace-over-half-of-employees-admit-to-money-worries-with-a-call-for-more-support-121167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367283-A0CB-4936-81EF-E468B87A0A3F}" type="slidenum">
              <a:rPr lang="en-GB" smtClean="0"/>
              <a:t>1</a:t>
            </a:fld>
            <a:endParaRPr lang="en-GB"/>
          </a:p>
        </p:txBody>
      </p:sp>
    </p:spTree>
    <p:extLst>
      <p:ext uri="{BB962C8B-B14F-4D97-AF65-F5344CB8AC3E}">
        <p14:creationId xmlns:p14="http://schemas.microsoft.com/office/powerpoint/2010/main" val="415528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Responsibilities</a:t>
            </a:r>
          </a:p>
          <a:p>
            <a:r>
              <a:rPr lang="en-GB" dirty="0"/>
              <a:t>Who is communicating with the staff? Who is measuring success and/or providing the data? Who is managing any third parties? Identify these key people and ensure they are aware of their responsibilities</a:t>
            </a:r>
          </a:p>
          <a:p>
            <a:r>
              <a:rPr lang="en-GB" dirty="0"/>
              <a:t>Something to consider is a wellbeing committee and wellbeing champions?</a:t>
            </a:r>
          </a:p>
          <a:p>
            <a:endParaRPr lang="en-GB" dirty="0"/>
          </a:p>
          <a:p>
            <a:endParaRPr lang="en-GB" dirty="0"/>
          </a:p>
          <a:p>
            <a:r>
              <a:rPr lang="en-GB" b="1" dirty="0"/>
              <a:t>Focus</a:t>
            </a:r>
          </a:p>
          <a:p>
            <a:r>
              <a:rPr lang="en-GB" dirty="0"/>
              <a:t>Are the averages what you want to look at 80-20 rule. Focus on the wellbeing worst off</a:t>
            </a:r>
          </a:p>
          <a:p>
            <a:endParaRPr lang="en-GB" b="1" dirty="0"/>
          </a:p>
          <a:p>
            <a:pPr rtl="1"/>
            <a:r>
              <a:rPr lang="en-GB" b="1" dirty="0"/>
              <a:t>Measuring Success – Tie this back to the company’s objectives</a:t>
            </a:r>
          </a:p>
          <a:p>
            <a:pPr rtl="1"/>
            <a:r>
              <a:rPr lang="en-GB" b="1" dirty="0"/>
              <a:t>Common Measures:</a:t>
            </a:r>
          </a:p>
          <a:p>
            <a:pPr rtl="1"/>
            <a:r>
              <a:rPr lang="en-GB" dirty="0"/>
              <a:t>Employee Satisfaction </a:t>
            </a:r>
          </a:p>
          <a:p>
            <a:pPr rtl="1"/>
            <a:r>
              <a:rPr lang="en-GB" dirty="0"/>
              <a:t>Employee Retention </a:t>
            </a:r>
          </a:p>
          <a:p>
            <a:pPr rtl="1"/>
            <a:r>
              <a:rPr lang="en-GB" dirty="0"/>
              <a:t>Employee Motivations </a:t>
            </a:r>
          </a:p>
          <a:p>
            <a:pPr rtl="1"/>
            <a:r>
              <a:rPr lang="en-GB" dirty="0"/>
              <a:t>Management Satisfaction</a:t>
            </a:r>
          </a:p>
          <a:p>
            <a:pPr rtl="1"/>
            <a:r>
              <a:rPr lang="en-GB" dirty="0"/>
              <a:t>Sickness Absence Levels</a:t>
            </a:r>
          </a:p>
          <a:p>
            <a:pPr rtl="1"/>
            <a:r>
              <a:rPr lang="en-GB" dirty="0"/>
              <a:t>Productivity </a:t>
            </a:r>
          </a:p>
          <a:p>
            <a:pPr rtl="1"/>
            <a:r>
              <a:rPr lang="en-GB" b="1" dirty="0"/>
              <a:t>Don’t just pick one</a:t>
            </a:r>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10</a:t>
            </a:fld>
            <a:endParaRPr lang="en-GB"/>
          </a:p>
        </p:txBody>
      </p:sp>
    </p:spTree>
    <p:extLst>
      <p:ext uri="{BB962C8B-B14F-4D97-AF65-F5344CB8AC3E}">
        <p14:creationId xmlns:p14="http://schemas.microsoft.com/office/powerpoint/2010/main" val="247956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National Campaigns/Events</a:t>
            </a:r>
          </a:p>
          <a:p>
            <a:r>
              <a:rPr lang="en-GB" dirty="0"/>
              <a:t>Rolling out initiatives alongside national campaigns/events can help with communications and will allow for the roll out of different initiatives to be spaced out rather than the employees being flooded and overwhelmed with the offerings. </a:t>
            </a:r>
            <a:endParaRPr lang="en-GB" b="1" dirty="0"/>
          </a:p>
          <a:p>
            <a:endParaRPr lang="en-GB" b="1" dirty="0"/>
          </a:p>
          <a:p>
            <a:r>
              <a:rPr lang="en-GB" b="1" dirty="0"/>
              <a:t>Regular Communications </a:t>
            </a:r>
          </a:p>
          <a:p>
            <a:pPr lvl="1"/>
            <a:r>
              <a:rPr lang="en-GB" sz="1200" dirty="0">
                <a:solidFill>
                  <a:srgbClr val="4D4D4F"/>
                </a:solidFill>
                <a:latin typeface="Arial" panose="020B0604020202020204" pitchFamily="34" charset="0"/>
                <a:cs typeface="Arial" panose="020B0604020202020204" pitchFamily="34" charset="0"/>
              </a:rPr>
              <a:t>What – examples of real change, information about schemes, contact details, feedback details</a:t>
            </a:r>
          </a:p>
          <a:p>
            <a:pPr lvl="1"/>
            <a:r>
              <a:rPr lang="en-GB" sz="1200" dirty="0">
                <a:solidFill>
                  <a:srgbClr val="4D4D4F"/>
                </a:solidFill>
                <a:latin typeface="Arial" panose="020B0604020202020204" pitchFamily="34" charset="0"/>
                <a:cs typeface="Arial" panose="020B0604020202020204" pitchFamily="34" charset="0"/>
              </a:rPr>
              <a:t>Where – team meetings, in break rooms, in meeting rooms, social media</a:t>
            </a:r>
          </a:p>
          <a:p>
            <a:pPr lvl="1"/>
            <a:r>
              <a:rPr lang="en-GB" sz="1200" dirty="0">
                <a:solidFill>
                  <a:srgbClr val="4D4D4F"/>
                </a:solidFill>
                <a:latin typeface="Arial" panose="020B0604020202020204" pitchFamily="34" charset="0"/>
                <a:cs typeface="Arial" panose="020B0604020202020204" pitchFamily="34" charset="0"/>
              </a:rPr>
              <a:t>When – regular intervals with calendar items </a:t>
            </a:r>
          </a:p>
          <a:p>
            <a:pPr lvl="1"/>
            <a:r>
              <a:rPr lang="en-GB" sz="1200" dirty="0">
                <a:solidFill>
                  <a:srgbClr val="4D4D4F"/>
                </a:solidFill>
                <a:latin typeface="Arial" panose="020B0604020202020204" pitchFamily="34" charset="0"/>
                <a:cs typeface="Arial" panose="020B0604020202020204" pitchFamily="34" charset="0"/>
              </a:rPr>
              <a:t>Who – the whole company</a:t>
            </a:r>
          </a:p>
          <a:p>
            <a:r>
              <a:rPr lang="en-GB" dirty="0"/>
              <a:t>Using the calendar will give you an annual reminder to communicate with your employees but you should make sure that that regular communications are going out via a variety of mediums. For example one company used a discount company who provided a free birthday present and so reminders were sent to employees with birthdays that month to remind them to sign up and get the free gift. This significantly increased usage of the initiative going forward. </a:t>
            </a:r>
          </a:p>
          <a:p>
            <a:endParaRPr lang="en-GB" dirty="0"/>
          </a:p>
          <a:p>
            <a:r>
              <a:rPr lang="en-GB" b="1" dirty="0"/>
              <a:t>Workplace Champions</a:t>
            </a:r>
          </a:p>
          <a:p>
            <a:r>
              <a:rPr lang="en-GB" dirty="0"/>
              <a:t>Workplace champions should be identified they can be a good conduit for information and feedback, make sure they have time to enable them to do this. </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11</a:t>
            </a:fld>
            <a:endParaRPr lang="en-GB"/>
          </a:p>
        </p:txBody>
      </p:sp>
    </p:spTree>
    <p:extLst>
      <p:ext uri="{BB962C8B-B14F-4D97-AF65-F5344CB8AC3E}">
        <p14:creationId xmlns:p14="http://schemas.microsoft.com/office/powerpoint/2010/main" val="3173783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Ongoing Review and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should analyse data on an annual basis to show if the initiatives are still working, this can be done annually or bi annually or however often you think you need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Continual Improvement – Wellbeing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the data is showing that certain initiatives aren’t working </a:t>
            </a:r>
            <a:r>
              <a:rPr lang="en-GB" b="0" dirty="0"/>
              <a:t>do not wait until a review to change things if possible. Y</a:t>
            </a:r>
            <a:r>
              <a:rPr lang="en-GB" dirty="0"/>
              <a:t>ou may want to speak to your employees to find out why before cancelling that initiative as it may be that there are barriers to the initiative rather than the initiative itself.</a:t>
            </a:r>
          </a:p>
          <a:p>
            <a:endParaRPr lang="en-GB" b="1" dirty="0"/>
          </a:p>
          <a:p>
            <a:endParaRPr lang="en-GB" b="1" dirty="0"/>
          </a:p>
          <a:p>
            <a:r>
              <a:rPr lang="en-GB" b="1" dirty="0"/>
              <a:t>Wellbeing Calendar</a:t>
            </a:r>
          </a:p>
          <a:p>
            <a:r>
              <a:rPr lang="en-GB" dirty="0"/>
              <a:t>We have prepared a calendar with some key dates for you which will be available with the slides</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12</a:t>
            </a:fld>
            <a:endParaRPr lang="en-GB"/>
          </a:p>
        </p:txBody>
      </p:sp>
    </p:spTree>
    <p:extLst>
      <p:ext uri="{BB962C8B-B14F-4D97-AF65-F5344CB8AC3E}">
        <p14:creationId xmlns:p14="http://schemas.microsoft.com/office/powerpoint/2010/main" val="391022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address it?</a:t>
            </a:r>
          </a:p>
          <a:p>
            <a:endParaRPr lang="en-GB" dirty="0"/>
          </a:p>
          <a:p>
            <a:r>
              <a:rPr lang="en-GB" dirty="0"/>
              <a:t>Potential claims</a:t>
            </a:r>
          </a:p>
          <a:p>
            <a:r>
              <a:rPr lang="en-GB" dirty="0"/>
              <a:t>Less absence</a:t>
            </a:r>
          </a:p>
          <a:p>
            <a:r>
              <a:rPr lang="en-GB" dirty="0"/>
              <a:t>Improved morale</a:t>
            </a:r>
          </a:p>
          <a:p>
            <a:r>
              <a:rPr lang="en-GB" dirty="0"/>
              <a:t>Create a supportive environment</a:t>
            </a:r>
          </a:p>
          <a:p>
            <a:r>
              <a:rPr lang="en-GB" dirty="0"/>
              <a:t>Staff healthier and happier</a:t>
            </a:r>
          </a:p>
          <a:p>
            <a:r>
              <a:rPr lang="en-GB" dirty="0"/>
              <a:t>Organisation more attractive to job seekers</a:t>
            </a:r>
          </a:p>
          <a:p>
            <a:endParaRPr lang="en-GB" dirty="0"/>
          </a:p>
          <a:p>
            <a:r>
              <a:rPr lang="en-GB" dirty="0"/>
              <a:t>Latest </a:t>
            </a:r>
            <a:r>
              <a:rPr lang="en-GB" dirty="0" err="1"/>
              <a:t>HRnews</a:t>
            </a:r>
            <a:r>
              <a:rPr lang="en-GB" dirty="0"/>
              <a:t> based on a survey by Westfield Health:</a:t>
            </a:r>
          </a:p>
          <a:p>
            <a:r>
              <a:rPr lang="en-GB" dirty="0"/>
              <a:t>-Impact of deteriorating mental health from Covid-19 lockdowns and other restrictions costs businesses £14 bn last year</a:t>
            </a:r>
          </a:p>
          <a:p>
            <a:r>
              <a:rPr lang="en-GB" dirty="0"/>
              <a:t>-Cost of absenteeism due to mental health reasons increased by £1.3bn from 2019</a:t>
            </a:r>
          </a:p>
          <a:p>
            <a:r>
              <a:rPr lang="en-GB" dirty="0"/>
              <a:t>-81% businesses have a renewed focus on mental and physical health of staff </a:t>
            </a:r>
            <a:r>
              <a:rPr lang="en-GB" dirty="0" err="1"/>
              <a:t>b’c</a:t>
            </a:r>
            <a:r>
              <a:rPr lang="en-GB" dirty="0"/>
              <a:t> of pandemic</a:t>
            </a:r>
          </a:p>
          <a:p>
            <a:r>
              <a:rPr lang="en-GB" dirty="0"/>
              <a:t>-Absences due to mental health increased by 10% during 2020- struggling to adapt to new working climates</a:t>
            </a:r>
          </a:p>
          <a:p>
            <a:r>
              <a:rPr lang="en-GB" dirty="0"/>
              <a:t>-On average in 2019 2.90 days were taken off due to mental health, in 2020 this was 3.19 days.</a:t>
            </a:r>
          </a:p>
          <a:p>
            <a:r>
              <a:rPr lang="en-GB" dirty="0"/>
              <a:t>-Also a problem with ‘presenteeism – being on job but not fully functioning- 1 in 3 workers productivity affected by mental health every week – increasing cost to business</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13</a:t>
            </a:fld>
            <a:endParaRPr lang="en-GB"/>
          </a:p>
        </p:txBody>
      </p:sp>
    </p:spTree>
    <p:extLst>
      <p:ext uri="{BB962C8B-B14F-4D97-AF65-F5344CB8AC3E}">
        <p14:creationId xmlns:p14="http://schemas.microsoft.com/office/powerpoint/2010/main" val="3051155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https://mhfaengland.org/mhfa-centre/research-and-evaluation/mental-health-statistics/</a:t>
            </a:r>
          </a:p>
          <a:p>
            <a:endParaRPr lang="en-GB" dirty="0"/>
          </a:p>
          <a:p>
            <a:r>
              <a:rPr lang="en-GB" dirty="0"/>
              <a:t>MHFA= Mental Health First Aid England </a:t>
            </a:r>
          </a:p>
          <a:p>
            <a:pPr marL="171450" indent="-171450">
              <a:buFontTx/>
              <a:buChar char="-"/>
            </a:pPr>
            <a:endParaRPr lang="en-GB" dirty="0"/>
          </a:p>
          <a:p>
            <a:r>
              <a:rPr lang="en-US" i="1" dirty="0"/>
              <a:t>Bullet Point 1: Increase in stress-related absence </a:t>
            </a:r>
            <a:r>
              <a:rPr lang="en-US" dirty="0"/>
              <a:t>- had increased anyway. The impact of COVID 19 on this.</a:t>
            </a:r>
          </a:p>
          <a:p>
            <a:pPr marL="0" indent="0">
              <a:buNone/>
            </a:pPr>
            <a:endParaRPr lang="en-US" dirty="0"/>
          </a:p>
          <a:p>
            <a:r>
              <a:rPr lang="en-US" i="1" dirty="0"/>
              <a:t>Common causes </a:t>
            </a:r>
            <a:r>
              <a:rPr lang="en-US" dirty="0"/>
              <a:t>- workload, non-work relationships, management style and personal health issues.</a:t>
            </a:r>
          </a:p>
          <a:p>
            <a:pPr marL="0" indent="0">
              <a:buNone/>
            </a:pPr>
            <a:endParaRPr lang="en-US" dirty="0"/>
          </a:p>
          <a:p>
            <a:r>
              <a:rPr lang="en-US" i="1" dirty="0"/>
              <a:t>Common methods </a:t>
            </a:r>
            <a:r>
              <a:rPr lang="en-US" dirty="0"/>
              <a:t>used to reduce stress -  staff surveys, employee assistance programmer, flexible working options or improved work-life balance and risk assessments or stress audits.</a:t>
            </a:r>
            <a:endParaRPr lang="en-GB" dirty="0"/>
          </a:p>
          <a:p>
            <a:endParaRPr lang="en-GB" dirty="0"/>
          </a:p>
          <a:p>
            <a:r>
              <a:rPr lang="en-GB" dirty="0"/>
              <a:t>What do these statistics show us: Mental Health is an important issue for businesses to be aware of. Mental Health is particularly important in the current climate where we have seen reports of anxiety levels in particular are on the increase. </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14</a:t>
            </a:fld>
            <a:endParaRPr lang="en-GB"/>
          </a:p>
        </p:txBody>
      </p:sp>
    </p:spTree>
    <p:extLst>
      <p:ext uri="{BB962C8B-B14F-4D97-AF65-F5344CB8AC3E}">
        <p14:creationId xmlns:p14="http://schemas.microsoft.com/office/powerpoint/2010/main" val="571210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A refresher on the law of discrimination and how employer’s can ensure they are avoiding discrimination where employees are suffering with a mental health condition that falls within the remit of being a disability under the equality act 2010. </a:t>
            </a:r>
          </a:p>
          <a:p>
            <a:pPr marL="0" indent="0">
              <a:buFontTx/>
              <a:buNone/>
            </a:pPr>
            <a:endParaRPr lang="en-GB" dirty="0"/>
          </a:p>
          <a:p>
            <a:pPr marL="0" indent="0">
              <a:buFontTx/>
              <a:buNone/>
            </a:pPr>
            <a:r>
              <a:rPr lang="en-GB" dirty="0"/>
              <a:t>So when is a mental illness a disability for the purposes of discrimination law.  I will specifically be looking at employees but note that job applicants and workers are also protected under the EQA. </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15</a:t>
            </a:fld>
            <a:endParaRPr lang="en-GB"/>
          </a:p>
        </p:txBody>
      </p:sp>
    </p:spTree>
    <p:extLst>
      <p:ext uri="{BB962C8B-B14F-4D97-AF65-F5344CB8AC3E}">
        <p14:creationId xmlns:p14="http://schemas.microsoft.com/office/powerpoint/2010/main" val="128385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This definition poses four key questions when deciding whether a person is ‘disabled’ under EQA 10</a:t>
            </a:r>
          </a:p>
          <a:p>
            <a:pPr marL="0" indent="0">
              <a:buFontTx/>
              <a:buNone/>
            </a:pPr>
            <a:endParaRPr lang="en-GB" dirty="0"/>
          </a:p>
          <a:p>
            <a:pPr marL="228600" indent="-228600">
              <a:buFontTx/>
              <a:buAutoNum type="arabicPeriod"/>
            </a:pPr>
            <a:r>
              <a:rPr lang="en-GB" dirty="0"/>
              <a:t>Does the person have a physical or mental impairment?</a:t>
            </a:r>
          </a:p>
          <a:p>
            <a:pPr marL="228600" indent="-228600">
              <a:buFontTx/>
              <a:buAutoNum type="arabicPeriod"/>
            </a:pPr>
            <a:endParaRPr lang="en-GB" dirty="0"/>
          </a:p>
          <a:p>
            <a:pPr marL="0" indent="0">
              <a:buFontTx/>
              <a:buNone/>
            </a:pPr>
            <a:r>
              <a:rPr lang="en-GB" dirty="0"/>
              <a:t>No exact definition of impairment but EA guidance states a claimant does not need to establish the medical diagnosis for their impairment rather its effect. </a:t>
            </a:r>
          </a:p>
          <a:p>
            <a:pPr marL="0" indent="0">
              <a:buFontTx/>
              <a:buNone/>
            </a:pPr>
            <a:endParaRPr lang="en-GB" dirty="0"/>
          </a:p>
          <a:p>
            <a:pPr marL="228600" indent="-228600">
              <a:buFontTx/>
              <a:buAutoNum type="arabicPeriod" startAt="2"/>
            </a:pPr>
            <a:r>
              <a:rPr lang="en-GB" dirty="0"/>
              <a:t>Does that impairment have an adverse effect on their ability to carry out normal day-to-day activities? </a:t>
            </a:r>
          </a:p>
          <a:p>
            <a:pPr marL="228600" indent="-228600">
              <a:buFontTx/>
              <a:buAutoNum type="arabicPeriod" startAt="2"/>
            </a:pPr>
            <a:endParaRPr lang="en-GB" dirty="0"/>
          </a:p>
          <a:p>
            <a:pPr marL="0" indent="0">
              <a:buFontTx/>
              <a:buNone/>
            </a:pPr>
            <a:r>
              <a:rPr lang="en-GB" dirty="0"/>
              <a:t>EA guidance states ‘day to day activities are things people do on a regular or daily </a:t>
            </a:r>
            <a:r>
              <a:rPr lang="en-GB" dirty="0" err="1"/>
              <a:t>basis’</a:t>
            </a:r>
            <a:r>
              <a:rPr lang="en-GB" dirty="0"/>
              <a:t> including ‘preparing and eating food, carrying out household tasks, walking’</a:t>
            </a:r>
          </a:p>
          <a:p>
            <a:pPr marL="0" indent="0">
              <a:buFontTx/>
              <a:buNone/>
            </a:pPr>
            <a:r>
              <a:rPr lang="en-GB" dirty="0"/>
              <a:t>Very general definition and seems to be left wide in order to leave room for individual situations </a:t>
            </a:r>
          </a:p>
          <a:p>
            <a:pPr marL="0" indent="0">
              <a:buFontTx/>
              <a:buNone/>
            </a:pPr>
            <a:endParaRPr lang="en-GB" dirty="0"/>
          </a:p>
          <a:p>
            <a:pPr marL="0" indent="0">
              <a:buFontTx/>
              <a:buNone/>
            </a:pPr>
            <a:r>
              <a:rPr lang="en-GB" dirty="0"/>
              <a:t>Specific types of work might not be normal for the majority of people. However, </a:t>
            </a:r>
            <a:r>
              <a:rPr lang="en-GB" sz="1200" b="0" i="0" kern="1200" dirty="0">
                <a:solidFill>
                  <a:schemeClr val="tx1"/>
                </a:solidFill>
                <a:effectLst/>
                <a:latin typeface="+mn-lt"/>
                <a:ea typeface="+mn-ea"/>
                <a:cs typeface="+mn-cs"/>
              </a:rPr>
              <a:t>tribunals are entitled in appropriate circumstances to take into account the effect on an employee of circumstances which only arise at work for example night work or undertaking career related assessments. </a:t>
            </a:r>
          </a:p>
          <a:p>
            <a:pPr marL="0" indent="0">
              <a:buFontTx/>
              <a:buNone/>
            </a:pPr>
            <a:endParaRPr lang="en-GB" dirty="0"/>
          </a:p>
          <a:p>
            <a:pPr marL="228600" indent="-228600">
              <a:buFontTx/>
              <a:buAutoNum type="arabicPeriod" startAt="3"/>
            </a:pPr>
            <a:r>
              <a:rPr lang="en-GB" dirty="0"/>
              <a:t>Is that effect substantial?</a:t>
            </a:r>
          </a:p>
          <a:p>
            <a:pPr marL="228600" indent="-228600">
              <a:buFontTx/>
              <a:buAutoNum type="arabicPeriod" startAt="3"/>
            </a:pPr>
            <a:endParaRPr lang="en-GB" dirty="0"/>
          </a:p>
          <a:p>
            <a:pPr marL="0" indent="0">
              <a:buFontTx/>
              <a:buNone/>
            </a:pPr>
            <a:endParaRPr lang="en-GB" dirty="0"/>
          </a:p>
          <a:p>
            <a:pPr marL="0" indent="0">
              <a:buFontTx/>
              <a:buNone/>
            </a:pPr>
            <a:r>
              <a:rPr lang="en-GB" dirty="0"/>
              <a:t>Substantial under the EQA means ‘More than minor or trivial’ </a:t>
            </a:r>
            <a:r>
              <a:rPr lang="en-GB" dirty="0">
                <a:sym typeface="Wingdings" panose="05000000000000000000" pitchFamily="2" charset="2"/>
              </a:rPr>
              <a:t>. This is a relatively low threshold.  </a:t>
            </a:r>
            <a:r>
              <a:rPr lang="en-GB" dirty="0"/>
              <a:t> </a:t>
            </a:r>
          </a:p>
          <a:p>
            <a:pPr marL="0" indent="0">
              <a:buFontTx/>
              <a:buNone/>
            </a:pPr>
            <a:endParaRPr lang="en-GB" dirty="0"/>
          </a:p>
          <a:p>
            <a:pPr marL="0" indent="0">
              <a:buFontTx/>
              <a:buNone/>
            </a:pPr>
            <a:r>
              <a:rPr lang="en-GB" dirty="0"/>
              <a:t>Appendix to EQA guidance has examples of substantial adverse effects including </a:t>
            </a:r>
          </a:p>
          <a:p>
            <a:pPr marL="0" indent="0">
              <a:buFontTx/>
              <a:buNone/>
            </a:pPr>
            <a:endParaRPr lang="en-GB" dirty="0"/>
          </a:p>
          <a:p>
            <a:pPr marL="171450" indent="-171450">
              <a:buFontTx/>
              <a:buChar char="-"/>
            </a:pPr>
            <a:r>
              <a:rPr lang="en-GB" dirty="0"/>
              <a:t>Difficulty in getting dressed </a:t>
            </a:r>
            <a:r>
              <a:rPr lang="en-GB" dirty="0">
                <a:sym typeface="Wingdings" panose="05000000000000000000" pitchFamily="2" charset="2"/>
              </a:rPr>
              <a:t> could be a physical impairment or mental impairment , behaviour which challenges people around them, making it difficult for them to accepted in public places.</a:t>
            </a:r>
          </a:p>
          <a:p>
            <a:pPr marL="171450" indent="-171450">
              <a:buFontTx/>
              <a:buChar char="-"/>
            </a:pPr>
            <a:endParaRPr lang="en-GB" dirty="0">
              <a:sym typeface="Wingdings" panose="05000000000000000000" pitchFamily="2" charset="2"/>
            </a:endParaRPr>
          </a:p>
          <a:p>
            <a:pPr marL="171450" indent="-171450">
              <a:buFontTx/>
              <a:buChar char="-"/>
            </a:pPr>
            <a:r>
              <a:rPr lang="en-GB" sz="1200" b="0" i="0" kern="1200" dirty="0">
                <a:solidFill>
                  <a:schemeClr val="tx1"/>
                </a:solidFill>
                <a:effectLst/>
                <a:latin typeface="+mn-lt"/>
                <a:ea typeface="+mn-ea"/>
                <a:cs typeface="+mn-cs"/>
              </a:rPr>
              <a:t>If an impairment ceases to have a substantial adverse effect on a person's ability to carry out day-to-day activities, it is to be treated as having that effect </a:t>
            </a:r>
            <a:r>
              <a:rPr lang="en-GB" sz="1200" b="1" i="0" kern="1200" dirty="0">
                <a:solidFill>
                  <a:schemeClr val="tx1"/>
                </a:solidFill>
                <a:effectLst/>
                <a:latin typeface="+mn-lt"/>
                <a:ea typeface="+mn-ea"/>
                <a:cs typeface="+mn-cs"/>
              </a:rPr>
              <a:t>if that effect is likely to recur.</a:t>
            </a:r>
          </a:p>
          <a:p>
            <a:pPr marL="171450" indent="-171450">
              <a:buFontTx/>
              <a:buChar char="-"/>
            </a:pPr>
            <a:endParaRPr lang="en-GB" dirty="0"/>
          </a:p>
          <a:p>
            <a:pPr marL="228600" indent="-228600">
              <a:buFontTx/>
              <a:buAutoNum type="arabicPeriod" startAt="4"/>
            </a:pPr>
            <a:r>
              <a:rPr lang="en-GB" dirty="0"/>
              <a:t>Is that effect long-term?</a:t>
            </a:r>
          </a:p>
          <a:p>
            <a:pPr marL="0" indent="0">
              <a:buFontTx/>
              <a:buNone/>
            </a:pPr>
            <a:endParaRPr lang="en-GB" dirty="0"/>
          </a:p>
          <a:p>
            <a:pPr marL="0" indent="0">
              <a:buFontTx/>
              <a:buNone/>
            </a:pPr>
            <a:r>
              <a:rPr lang="en-GB" dirty="0"/>
              <a:t>An impairment will have a long term effect only if:</a:t>
            </a:r>
          </a:p>
          <a:p>
            <a:pPr marL="0" indent="0">
              <a:buFontTx/>
              <a:buNone/>
            </a:pPr>
            <a:endParaRPr lang="en-GB" dirty="0"/>
          </a:p>
          <a:p>
            <a:pPr marL="171450" indent="-171450">
              <a:buFontTx/>
              <a:buChar char="-"/>
            </a:pPr>
            <a:r>
              <a:rPr lang="en-GB" dirty="0"/>
              <a:t>Lasted for 12 months</a:t>
            </a:r>
          </a:p>
          <a:p>
            <a:pPr marL="171450" indent="-171450">
              <a:buFontTx/>
              <a:buChar char="-"/>
            </a:pPr>
            <a:r>
              <a:rPr lang="en-GB" dirty="0"/>
              <a:t>Likely to last for at least 12 months or </a:t>
            </a:r>
          </a:p>
          <a:p>
            <a:pPr marL="171450" indent="-171450">
              <a:buFontTx/>
              <a:buChar char="-"/>
            </a:pPr>
            <a:r>
              <a:rPr lang="en-GB" dirty="0"/>
              <a:t>Likely to last for the rest of your life </a:t>
            </a:r>
          </a:p>
          <a:p>
            <a:pPr marL="228600" indent="-228600">
              <a:buFontTx/>
              <a:buAutoNum type="arabicPeriod"/>
            </a:pPr>
            <a:endParaRPr lang="en-GB" dirty="0"/>
          </a:p>
          <a:p>
            <a:r>
              <a:rPr lang="en-GB" dirty="0"/>
              <a:t>Therefore not all mental health conditions will fall within the remit of the equality act. </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16</a:t>
            </a:fld>
            <a:endParaRPr lang="en-GB"/>
          </a:p>
        </p:txBody>
      </p:sp>
    </p:spTree>
    <p:extLst>
      <p:ext uri="{BB962C8B-B14F-4D97-AF65-F5344CB8AC3E}">
        <p14:creationId xmlns:p14="http://schemas.microsoft.com/office/powerpoint/2010/main" val="363273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EHRC Employment Statutory Code of Practice gives further information on what the term mental impairment is intended to cover </a:t>
            </a:r>
          </a:p>
          <a:p>
            <a:pPr marL="0" indent="0">
              <a:buFontTx/>
              <a:buNone/>
            </a:pPr>
            <a:endParaRPr lang="en-GB" dirty="0"/>
          </a:p>
          <a:p>
            <a:pPr marL="0" indent="0">
              <a:buFontTx/>
              <a:buNone/>
            </a:pPr>
            <a:r>
              <a:rPr lang="en-GB" dirty="0"/>
              <a:t>What is a mental impairment?</a:t>
            </a:r>
          </a:p>
          <a:p>
            <a:pPr marL="0" indent="0">
              <a:buFontTx/>
              <a:buNone/>
            </a:pPr>
            <a:endParaRPr lang="en-GB" dirty="0"/>
          </a:p>
          <a:p>
            <a:pPr marL="0" indent="0">
              <a:buFontTx/>
              <a:buNone/>
            </a:pPr>
            <a:r>
              <a:rPr lang="en-GB" dirty="0"/>
              <a:t>Mental Impairment is intended to cover a wide range of impairments relating to mental functioning, including what are often known as learning disabilities. Note that Asperger’s Syndrome, ME and Chronic Fatigue Syndrome have all been held to be capable of being mental and/or physical impairments.</a:t>
            </a:r>
          </a:p>
          <a:p>
            <a:pPr marL="0" indent="0">
              <a:buFontTx/>
              <a:buNone/>
            </a:pPr>
            <a:endParaRPr lang="en-GB" dirty="0">
              <a:sym typeface="Wingdings" panose="05000000000000000000" pitchFamily="2" charset="2"/>
            </a:endParaRPr>
          </a:p>
          <a:p>
            <a:pPr marL="0" indent="0">
              <a:buFontTx/>
              <a:buNone/>
            </a:pPr>
            <a:r>
              <a:rPr lang="en-GB" dirty="0">
                <a:sym typeface="Wingdings" panose="05000000000000000000" pitchFamily="2" charset="2"/>
              </a:rPr>
              <a:t>The case of </a:t>
            </a:r>
            <a:r>
              <a:rPr lang="en-GB" dirty="0" err="1">
                <a:sym typeface="Wingdings" panose="05000000000000000000" pitchFamily="2" charset="2"/>
              </a:rPr>
              <a:t>Herry</a:t>
            </a:r>
            <a:r>
              <a:rPr lang="en-GB" dirty="0">
                <a:sym typeface="Wingdings" panose="05000000000000000000" pitchFamily="2" charset="2"/>
              </a:rPr>
              <a:t> v Dudley Metropolitan Council looked at workplace stress and found that ‘Unhappiness with a decision of a colleague, tendency to nurse grievances, or a refusal to compromise are not of themselves mental impairments. This is as opposed to clinical depression which is likely to be a disability.</a:t>
            </a:r>
          </a:p>
          <a:p>
            <a:pPr marL="0" indent="0">
              <a:buFontTx/>
              <a:buNone/>
            </a:pPr>
            <a:r>
              <a:rPr lang="en-GB" dirty="0">
                <a:sym typeface="Wingdings" panose="05000000000000000000" pitchFamily="2" charset="2"/>
              </a:rPr>
              <a:t> </a:t>
            </a:r>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17</a:t>
            </a:fld>
            <a:endParaRPr lang="en-GB"/>
          </a:p>
        </p:txBody>
      </p:sp>
    </p:spTree>
    <p:extLst>
      <p:ext uri="{BB962C8B-B14F-4D97-AF65-F5344CB8AC3E}">
        <p14:creationId xmlns:p14="http://schemas.microsoft.com/office/powerpoint/2010/main" val="125758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the duty can arise where a disabled person is placed at a </a:t>
            </a:r>
            <a:r>
              <a:rPr lang="en-GB" sz="1200" b="1" i="0" kern="1200" dirty="0">
                <a:solidFill>
                  <a:schemeClr val="tx1"/>
                </a:solidFill>
                <a:effectLst/>
                <a:latin typeface="+mn-lt"/>
                <a:ea typeface="+mn-ea"/>
                <a:cs typeface="+mn-cs"/>
              </a:rPr>
              <a:t>substantial disadvantage</a:t>
            </a:r>
            <a:r>
              <a:rPr lang="en-GB" sz="1200" b="0" i="0" kern="1200" dirty="0">
                <a:solidFill>
                  <a:schemeClr val="tx1"/>
                </a:solidFill>
                <a:effectLst/>
                <a:latin typeface="+mn-lt"/>
                <a:ea typeface="+mn-ea"/>
                <a:cs typeface="+mn-cs"/>
              </a:rPr>
              <a:t> by:</a:t>
            </a:r>
          </a:p>
          <a:p>
            <a:pPr fontAlgn="base"/>
            <a:r>
              <a:rPr lang="en-GB" sz="1200" b="0" i="0" kern="1200" dirty="0">
                <a:solidFill>
                  <a:schemeClr val="tx1"/>
                </a:solidFill>
                <a:effectLst/>
                <a:latin typeface="+mn-lt"/>
                <a:ea typeface="+mn-ea"/>
                <a:cs typeface="+mn-cs"/>
              </a:rPr>
              <a:t>An employer's </a:t>
            </a:r>
            <a:r>
              <a:rPr lang="en-GB" sz="1200" b="1" i="0" kern="1200" dirty="0">
                <a:solidFill>
                  <a:schemeClr val="tx1"/>
                </a:solidFill>
                <a:effectLst/>
                <a:latin typeface="+mn-lt"/>
                <a:ea typeface="+mn-ea"/>
                <a:cs typeface="+mn-cs"/>
              </a:rPr>
              <a:t>provision, criterion or practice</a:t>
            </a:r>
            <a:r>
              <a:rPr lang="en-GB" sz="1200" b="0" i="0" kern="1200" dirty="0">
                <a:solidFill>
                  <a:schemeClr val="tx1"/>
                </a:solidFill>
                <a:effectLst/>
                <a:latin typeface="+mn-lt"/>
                <a:ea typeface="+mn-ea"/>
                <a:cs typeface="+mn-cs"/>
              </a:rPr>
              <a:t> (PCP). (See </a:t>
            </a:r>
            <a:r>
              <a:rPr lang="en-GB" sz="1200" b="0" i="1" u="none" strike="noStrike" kern="1200" dirty="0">
                <a:solidFill>
                  <a:schemeClr val="tx1"/>
                </a:solidFill>
                <a:effectLst/>
                <a:latin typeface="+mn-lt"/>
                <a:ea typeface="+mn-ea"/>
                <a:cs typeface="+mn-cs"/>
                <a:hlinkClick r:id="rId3"/>
              </a:rPr>
              <a:t>Provision, criterion or practice</a:t>
            </a:r>
            <a:r>
              <a:rPr lang="en-GB" sz="1200" b="0" i="0" kern="1200" dirty="0">
                <a:solidFill>
                  <a:schemeClr val="tx1"/>
                </a:solidFill>
                <a:effectLst/>
                <a:latin typeface="+mn-lt"/>
                <a:ea typeface="+mn-ea"/>
                <a:cs typeface="+mn-cs"/>
              </a:rPr>
              <a:t>.)</a:t>
            </a:r>
          </a:p>
          <a:p>
            <a:pPr fontAlgn="base"/>
            <a:r>
              <a:rPr lang="en-GB" sz="1200" b="0" i="0" kern="1200" dirty="0">
                <a:solidFill>
                  <a:schemeClr val="tx1"/>
                </a:solidFill>
                <a:effectLst/>
                <a:latin typeface="+mn-lt"/>
                <a:ea typeface="+mn-ea"/>
                <a:cs typeface="+mn-cs"/>
              </a:rPr>
              <a:t>A </a:t>
            </a:r>
            <a:r>
              <a:rPr lang="en-GB" sz="1200" b="1" i="0" kern="1200" dirty="0">
                <a:solidFill>
                  <a:schemeClr val="tx1"/>
                </a:solidFill>
                <a:effectLst/>
                <a:latin typeface="+mn-lt"/>
                <a:ea typeface="+mn-ea"/>
                <a:cs typeface="+mn-cs"/>
              </a:rPr>
              <a:t>physical feature</a:t>
            </a:r>
            <a:r>
              <a:rPr lang="en-GB" sz="1200" b="0" i="0" kern="1200" dirty="0">
                <a:solidFill>
                  <a:schemeClr val="tx1"/>
                </a:solidFill>
                <a:effectLst/>
                <a:latin typeface="+mn-lt"/>
                <a:ea typeface="+mn-ea"/>
                <a:cs typeface="+mn-cs"/>
              </a:rPr>
              <a:t> of the employer's premises. (See </a:t>
            </a:r>
            <a:r>
              <a:rPr lang="en-GB" sz="1200" b="0" i="1" u="none" strike="noStrike" kern="1200" dirty="0">
                <a:solidFill>
                  <a:schemeClr val="tx1"/>
                </a:solidFill>
                <a:effectLst/>
                <a:latin typeface="+mn-lt"/>
                <a:ea typeface="+mn-ea"/>
                <a:cs typeface="+mn-cs"/>
                <a:hlinkClick r:id="rId4"/>
              </a:rPr>
              <a:t>Physical features</a:t>
            </a:r>
            <a:r>
              <a:rPr lang="en-GB" sz="1200" b="0" i="0" kern="1200" dirty="0">
                <a:solidFill>
                  <a:schemeClr val="tx1"/>
                </a:solidFill>
                <a:effectLst/>
                <a:latin typeface="+mn-lt"/>
                <a:ea typeface="+mn-ea"/>
                <a:cs typeface="+mn-cs"/>
              </a:rPr>
              <a:t>.)</a:t>
            </a:r>
          </a:p>
          <a:p>
            <a:pPr fontAlgn="base"/>
            <a:r>
              <a:rPr lang="en-GB" sz="1200" b="0" i="0" kern="1200" dirty="0">
                <a:solidFill>
                  <a:schemeClr val="tx1"/>
                </a:solidFill>
                <a:effectLst/>
                <a:latin typeface="+mn-lt"/>
                <a:ea typeface="+mn-ea"/>
                <a:cs typeface="+mn-cs"/>
              </a:rPr>
              <a:t>An employer's failure to provide an </a:t>
            </a:r>
            <a:r>
              <a:rPr lang="en-GB" sz="1200" b="1" i="0" kern="1200" dirty="0">
                <a:solidFill>
                  <a:schemeClr val="tx1"/>
                </a:solidFill>
                <a:effectLst/>
                <a:latin typeface="+mn-lt"/>
                <a:ea typeface="+mn-ea"/>
                <a:cs typeface="+mn-cs"/>
              </a:rPr>
              <a:t>auxiliary aid</a:t>
            </a:r>
            <a:r>
              <a:rPr lang="en-GB" sz="1200" b="0" i="0" kern="1200" dirty="0">
                <a:solidFill>
                  <a:schemeClr val="tx1"/>
                </a:solidFill>
                <a:effectLst/>
                <a:latin typeface="+mn-lt"/>
                <a:ea typeface="+mn-ea"/>
                <a:cs typeface="+mn-cs"/>
              </a:rPr>
              <a:t>. (See </a:t>
            </a:r>
            <a:r>
              <a:rPr lang="en-GB" sz="1200" b="0" i="1" u="none" strike="noStrike" kern="1200" dirty="0">
                <a:solidFill>
                  <a:schemeClr val="tx1"/>
                </a:solidFill>
                <a:effectLst/>
                <a:latin typeface="+mn-lt"/>
                <a:ea typeface="+mn-ea"/>
                <a:cs typeface="+mn-cs"/>
                <a:hlinkClick r:id="rId5"/>
              </a:rPr>
              <a:t>Auxiliary aids and services</a:t>
            </a:r>
            <a:r>
              <a:rPr lang="en-GB" sz="1200" b="0" i="0" kern="1200" dirty="0">
                <a:solidFill>
                  <a:schemeClr val="tx1"/>
                </a:solidFill>
                <a:effectLst/>
                <a:latin typeface="+mn-lt"/>
                <a:ea typeface="+mn-ea"/>
                <a:cs typeface="+mn-cs"/>
              </a:rPr>
              <a:t>.)</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In cases of mental health a provision, criterion or practice is likely to be most relevant.</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a:t>
            </a:r>
            <a:r>
              <a:rPr lang="en-GB" sz="1200" b="0" i="1" u="none" strike="noStrike" kern="1200" dirty="0">
                <a:solidFill>
                  <a:schemeClr val="tx1"/>
                </a:solidFill>
                <a:effectLst/>
                <a:latin typeface="+mn-lt"/>
                <a:ea typeface="+mn-ea"/>
                <a:cs typeface="+mn-cs"/>
                <a:hlinkClick r:id="rId6"/>
              </a:rPr>
              <a:t>EHRC Code</a:t>
            </a:r>
            <a:r>
              <a:rPr lang="en-GB" sz="1200" b="0" i="0" kern="1200" dirty="0">
                <a:solidFill>
                  <a:schemeClr val="tx1"/>
                </a:solidFill>
                <a:effectLst/>
                <a:latin typeface="+mn-lt"/>
                <a:ea typeface="+mn-ea"/>
                <a:cs typeface="+mn-cs"/>
              </a:rPr>
              <a:t> states that the phrase "provision, criterion or practice" (PCP) use also in indirect discrimination cases "should be construed widely so as to include, for example, any formal or informal policies, rules, practices, arrangements or qualifications including one-off decisions and actions.“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Employer will not be obliged to make reasonable adjustments unless it </a:t>
            </a:r>
            <a:r>
              <a:rPr lang="en-GB" sz="1200" b="1" i="0" kern="1200" dirty="0">
                <a:solidFill>
                  <a:schemeClr val="tx1"/>
                </a:solidFill>
                <a:effectLst/>
                <a:latin typeface="+mn-lt"/>
                <a:ea typeface="+mn-ea"/>
                <a:cs typeface="+mn-cs"/>
              </a:rPr>
              <a:t>knows or ought reasonably to know</a:t>
            </a:r>
            <a:r>
              <a:rPr lang="en-GB" sz="1200" b="0" i="0" kern="1200" dirty="0">
                <a:solidFill>
                  <a:schemeClr val="tx1"/>
                </a:solidFill>
                <a:effectLst/>
                <a:latin typeface="+mn-lt"/>
                <a:ea typeface="+mn-ea"/>
                <a:cs typeface="+mn-cs"/>
              </a:rPr>
              <a:t> that the individual in question is disabled and likely to be placed at a substantial disadvantage because of their disability. Both of these are required.</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It is not for a disabled person to suggest an adjustment. This is something for the employer to explore. The </a:t>
            </a:r>
            <a:r>
              <a:rPr lang="en-GB" sz="1200" b="0" i="1" u="none" strike="noStrike" kern="1200" dirty="0">
                <a:solidFill>
                  <a:schemeClr val="tx1"/>
                </a:solidFill>
                <a:effectLst/>
                <a:latin typeface="+mn-lt"/>
                <a:ea typeface="+mn-ea"/>
                <a:cs typeface="+mn-cs"/>
                <a:hlinkClick r:id="rId6"/>
              </a:rPr>
              <a:t>EHRC Code</a:t>
            </a:r>
            <a:r>
              <a:rPr lang="en-GB" sz="1200" b="0" i="0" kern="1200" dirty="0">
                <a:solidFill>
                  <a:schemeClr val="tx1"/>
                </a:solidFill>
                <a:effectLst/>
                <a:latin typeface="+mn-lt"/>
                <a:ea typeface="+mn-ea"/>
                <a:cs typeface="+mn-cs"/>
              </a:rPr>
              <a:t> points out that it is good practice for the employer to ask the disabled employee about possible adjustments (</a:t>
            </a:r>
            <a:r>
              <a:rPr lang="en-GB" sz="1200" b="0" i="1" kern="1200" dirty="0">
                <a:solidFill>
                  <a:schemeClr val="tx1"/>
                </a:solidFill>
                <a:effectLst/>
                <a:latin typeface="+mn-lt"/>
                <a:ea typeface="+mn-ea"/>
                <a:cs typeface="+mn-cs"/>
              </a:rPr>
              <a:t>paragraph 6.24</a:t>
            </a:r>
            <a:r>
              <a:rPr lang="en-GB" sz="1200" b="0" i="0" kern="1200" dirty="0">
                <a:solidFill>
                  <a:schemeClr val="tx1"/>
                </a:solidFill>
                <a:effectLst/>
                <a:latin typeface="+mn-lt"/>
                <a:ea typeface="+mn-ea"/>
                <a:cs typeface="+mn-cs"/>
              </a:rPr>
              <a:t>). It is certainly advisable for an employer to agree any proposed adjustments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It is important for the employer to get a medical risk assessment either from their occupational health advisor or the employee's GP when looking at adjustments. An employer will not necessarily be excused from its duty to make reasonable adjustments simply because the employee is uncooperative. Make sure changes are communicated with manager.</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For the duty to arise, the employee must also be placed at a "substantial disadvantage" in comparison with persons who are not disabled. "Substantial" is defined by </a:t>
            </a:r>
            <a:r>
              <a:rPr lang="en-GB" sz="1200" b="0" i="1" u="none" strike="noStrike" kern="1200" dirty="0">
                <a:solidFill>
                  <a:schemeClr val="tx1"/>
                </a:solidFill>
                <a:effectLst/>
                <a:latin typeface="+mn-lt"/>
                <a:ea typeface="+mn-ea"/>
                <a:cs typeface="+mn-cs"/>
                <a:hlinkClick r:id="rId7"/>
              </a:rPr>
              <a:t>section 212(1)</a:t>
            </a:r>
            <a:r>
              <a:rPr lang="en-GB" sz="1200" b="0" i="0" kern="1200" dirty="0">
                <a:solidFill>
                  <a:schemeClr val="tx1"/>
                </a:solidFill>
                <a:effectLst/>
                <a:latin typeface="+mn-lt"/>
                <a:ea typeface="+mn-ea"/>
                <a:cs typeface="+mn-cs"/>
              </a:rPr>
              <a:t> of the </a:t>
            </a:r>
            <a:r>
              <a:rPr lang="en-GB" sz="1200" b="0" i="0" kern="1200" dirty="0" err="1">
                <a:solidFill>
                  <a:schemeClr val="tx1"/>
                </a:solidFill>
                <a:effectLst/>
                <a:latin typeface="+mn-lt"/>
                <a:ea typeface="+mn-ea"/>
                <a:cs typeface="+mn-cs"/>
              </a:rPr>
              <a:t>EqA</a:t>
            </a:r>
            <a:r>
              <a:rPr lang="en-GB" sz="1200" b="0" i="0" kern="1200" dirty="0">
                <a:solidFill>
                  <a:schemeClr val="tx1"/>
                </a:solidFill>
                <a:effectLst/>
                <a:latin typeface="+mn-lt"/>
                <a:ea typeface="+mn-ea"/>
                <a:cs typeface="+mn-cs"/>
              </a:rPr>
              <a:t> 2010 as "more than minor or trivial". This is a low threshold, Whether an employee is placed at a substantial disadvantage depends on the actual facts, regardless of what the parties believe the facts to be. In order to show that a disabled person suffers a substantial disadvantage, it is necessary to establish the comparator group; the group of non-disabled people who are not disadvantaged (or who are substantially less disadvantaged than the disabled person) by the PCP in question. In this case it need not be a like for like comparator as is applied in direct discrimination cases.</a:t>
            </a:r>
          </a:p>
          <a:p>
            <a:pPr fontAlgn="base"/>
            <a:endParaRPr lang="en-GB"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It is for an employment tribunal to objectively determine whether a particular adjustment would have been </a:t>
            </a:r>
            <a:r>
              <a:rPr lang="en-GB" sz="1200" b="1" i="0" kern="1200" dirty="0">
                <a:solidFill>
                  <a:schemeClr val="tx1"/>
                </a:solidFill>
                <a:effectLst/>
                <a:latin typeface="+mn-lt"/>
                <a:ea typeface="+mn-ea"/>
                <a:cs typeface="+mn-cs"/>
              </a:rPr>
              <a:t>reasonable to make in the circumstances</a:t>
            </a:r>
            <a:r>
              <a:rPr lang="en-GB" sz="1200" b="0" i="0" kern="1200" dirty="0">
                <a:solidFill>
                  <a:schemeClr val="tx1"/>
                </a:solidFill>
                <a:effectLst/>
                <a:latin typeface="+mn-lt"/>
                <a:ea typeface="+mn-ea"/>
                <a:cs typeface="+mn-cs"/>
              </a:rPr>
              <a:t>. It will take into account matters such as whether the adjustment would have ameliorated the disabled person's disadvantage, the cost of the adjustment in the light of the employer's financial resources, and the disruption that the adjustment would have had on the employer's activities. There is not a definitive list of adjustments but these could include a change to working hours, …..</a:t>
            </a:r>
          </a:p>
          <a:p>
            <a:pPr marL="0" indent="0">
              <a:buFontTx/>
              <a:buNone/>
            </a:pPr>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18</a:t>
            </a:fld>
            <a:endParaRPr lang="en-GB"/>
          </a:p>
        </p:txBody>
      </p:sp>
    </p:spTree>
    <p:extLst>
      <p:ext uri="{BB962C8B-B14F-4D97-AF65-F5344CB8AC3E}">
        <p14:creationId xmlns:p14="http://schemas.microsoft.com/office/powerpoint/2010/main" val="245927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Char char="•"/>
            </a:pPr>
            <a:r>
              <a:rPr lang="en-GB" sz="1000" kern="1200" baseline="0" dirty="0">
                <a:solidFill>
                  <a:schemeClr val="tx1"/>
                </a:solidFill>
                <a:latin typeface="+mn-lt"/>
                <a:ea typeface="+mn-ea"/>
                <a:cs typeface="+mn-cs"/>
              </a:rPr>
              <a:t>Explain vicarious liability – employer liable for:-</a:t>
            </a:r>
          </a:p>
          <a:p>
            <a:pPr lvl="0">
              <a:buFont typeface="Arial" pitchFamily="34" charset="0"/>
              <a:buChar char="•"/>
            </a:pPr>
            <a:endParaRPr lang="en-GB" sz="1000" kern="1200" baseline="0" dirty="0">
              <a:solidFill>
                <a:schemeClr val="tx1"/>
              </a:solidFill>
              <a:latin typeface="+mn-lt"/>
              <a:ea typeface="+mn-ea"/>
              <a:cs typeface="+mn-cs"/>
            </a:endParaRPr>
          </a:p>
          <a:p>
            <a:pPr lvl="1">
              <a:buFont typeface="Arial" pitchFamily="34" charset="0"/>
              <a:buChar char="•"/>
            </a:pPr>
            <a:r>
              <a:rPr lang="en-GB" sz="1000" kern="1200" baseline="0" dirty="0">
                <a:solidFill>
                  <a:schemeClr val="tx1"/>
                </a:solidFill>
                <a:latin typeface="+mn-lt"/>
                <a:ea typeface="+mn-ea"/>
                <a:cs typeface="+mn-cs"/>
              </a:rPr>
              <a:t> acts carried out in course of employment</a:t>
            </a:r>
          </a:p>
          <a:p>
            <a:pPr lvl="1">
              <a:buFont typeface="Arial" pitchFamily="34" charset="0"/>
              <a:buChar char="•"/>
            </a:pPr>
            <a:r>
              <a:rPr lang="en-GB" sz="1000" kern="1200" baseline="0" dirty="0">
                <a:solidFill>
                  <a:schemeClr val="tx1"/>
                </a:solidFill>
                <a:latin typeface="+mn-lt"/>
                <a:ea typeface="+mn-ea"/>
                <a:cs typeface="+mn-cs"/>
              </a:rPr>
              <a:t> irrelevant whether not approved or knew</a:t>
            </a:r>
          </a:p>
          <a:p>
            <a:pPr lvl="1">
              <a:buFont typeface="Arial" pitchFamily="34" charset="0"/>
              <a:buChar char="•"/>
            </a:pPr>
            <a:r>
              <a:rPr lang="en-GB" sz="1000" kern="1200" baseline="0" dirty="0">
                <a:solidFill>
                  <a:schemeClr val="tx1"/>
                </a:solidFill>
                <a:latin typeface="+mn-lt"/>
                <a:ea typeface="+mn-ea"/>
                <a:cs typeface="+mn-cs"/>
              </a:rPr>
              <a:t> not just doing working hours (e.g. Xmas party).</a:t>
            </a:r>
          </a:p>
          <a:p>
            <a:pPr lvl="1">
              <a:buFont typeface="Arial" pitchFamily="34" charset="0"/>
              <a:buChar char="•"/>
            </a:pPr>
            <a:endParaRPr lang="en-GB" sz="1000" kern="1200" baseline="0" dirty="0">
              <a:solidFill>
                <a:schemeClr val="tx1"/>
              </a:solidFill>
              <a:latin typeface="+mn-lt"/>
              <a:ea typeface="+mn-ea"/>
              <a:cs typeface="+mn-cs"/>
            </a:endParaRPr>
          </a:p>
          <a:p>
            <a:pPr lvl="0">
              <a:buFont typeface="Arial" pitchFamily="34" charset="0"/>
              <a:buChar char="•"/>
            </a:pPr>
            <a:r>
              <a:rPr lang="en-GB" sz="1000" kern="1200" baseline="0" dirty="0">
                <a:solidFill>
                  <a:schemeClr val="tx1"/>
                </a:solidFill>
                <a:latin typeface="+mn-lt"/>
                <a:ea typeface="+mn-ea"/>
                <a:cs typeface="+mn-cs"/>
              </a:rPr>
              <a:t> Explain individual liability e.g. Bob</a:t>
            </a:r>
          </a:p>
          <a:p>
            <a:pPr lvl="0">
              <a:buFont typeface="Arial" pitchFamily="34" charset="0"/>
              <a:buChar char="•"/>
            </a:pPr>
            <a:endParaRPr lang="en-GB" sz="1000" kern="1200" baseline="0" dirty="0">
              <a:solidFill>
                <a:schemeClr val="tx1"/>
              </a:solidFill>
              <a:latin typeface="+mn-lt"/>
              <a:ea typeface="+mn-ea"/>
              <a:cs typeface="+mn-cs"/>
            </a:endParaRPr>
          </a:p>
          <a:p>
            <a:pPr lvl="1">
              <a:buFont typeface="Arial" pitchFamily="34" charset="0"/>
              <a:buChar char="•"/>
            </a:pPr>
            <a:r>
              <a:rPr lang="en-GB" sz="1000" kern="1200" baseline="0" dirty="0">
                <a:solidFill>
                  <a:schemeClr val="tx1"/>
                </a:solidFill>
                <a:latin typeface="+mn-lt"/>
                <a:ea typeface="+mn-ea"/>
                <a:cs typeface="+mn-cs"/>
              </a:rPr>
              <a:t> can be personally liable for compensation – aiding and abetting the employer’s discrimination</a:t>
            </a:r>
          </a:p>
          <a:p>
            <a:pPr lvl="1">
              <a:buFont typeface="Arial" pitchFamily="34" charset="0"/>
              <a:buChar char="•"/>
            </a:pPr>
            <a:r>
              <a:rPr lang="en-GB" sz="1000" kern="1200" baseline="0" dirty="0">
                <a:solidFill>
                  <a:schemeClr val="tx1"/>
                </a:solidFill>
                <a:latin typeface="+mn-lt"/>
                <a:ea typeface="+mn-ea"/>
                <a:cs typeface="+mn-cs"/>
              </a:rPr>
              <a:t> employees sometimes sue individual concerned. Three possible reasons:-</a:t>
            </a:r>
          </a:p>
          <a:p>
            <a:pPr marL="1143000" lvl="2" indent="-228600">
              <a:buFont typeface="Arial" pitchFamily="34" charset="0"/>
              <a:buAutoNum type="alphaLcParenBoth"/>
            </a:pPr>
            <a:r>
              <a:rPr lang="en-GB" sz="1000" kern="1200" baseline="0" dirty="0">
                <a:solidFill>
                  <a:schemeClr val="tx1"/>
                </a:solidFill>
                <a:latin typeface="+mn-lt"/>
                <a:ea typeface="+mn-ea"/>
                <a:cs typeface="+mn-cs"/>
              </a:rPr>
              <a:t>in case employer raises statutory defence to avoid vicarious liability (discusses in a moment)</a:t>
            </a:r>
          </a:p>
          <a:p>
            <a:pPr marL="1143000" lvl="2" indent="-228600">
              <a:buFont typeface="Arial" pitchFamily="34" charset="0"/>
              <a:buAutoNum type="alphaLcParenBoth"/>
            </a:pPr>
            <a:r>
              <a:rPr lang="en-GB" sz="1000" kern="1200" baseline="0" dirty="0">
                <a:solidFill>
                  <a:schemeClr val="tx1"/>
                </a:solidFill>
                <a:latin typeface="+mn-lt"/>
                <a:ea typeface="+mn-ea"/>
                <a:cs typeface="+mn-cs"/>
              </a:rPr>
              <a:t>in case employer is insolvent</a:t>
            </a:r>
          </a:p>
          <a:p>
            <a:pPr marL="1143000" lvl="2" indent="-228600">
              <a:buFont typeface="Arial" pitchFamily="34" charset="0"/>
              <a:buAutoNum type="alphaLcParenBoth"/>
            </a:pPr>
            <a:r>
              <a:rPr lang="en-GB" sz="1000" kern="1200" baseline="0" dirty="0">
                <a:solidFill>
                  <a:schemeClr val="tx1"/>
                </a:solidFill>
                <a:latin typeface="+mn-lt"/>
                <a:ea typeface="+mn-ea"/>
                <a:cs typeface="+mn-cs"/>
              </a:rPr>
              <a:t>because they can – to get revenge, or to put extra pressure on the business.</a:t>
            </a:r>
          </a:p>
          <a:p>
            <a:pPr lvl="1">
              <a:buFont typeface="Arial" pitchFamily="34" charset="0"/>
              <a:buChar char="•"/>
            </a:pPr>
            <a:endParaRPr lang="en-GB" sz="1000" kern="1200" baseline="0" dirty="0">
              <a:solidFill>
                <a:schemeClr val="tx1"/>
              </a:solidFill>
              <a:latin typeface="+mn-lt"/>
              <a:ea typeface="+mn-ea"/>
              <a:cs typeface="+mn-cs"/>
            </a:endParaRPr>
          </a:p>
          <a:p>
            <a:pPr lvl="1">
              <a:buFont typeface="Arial" pitchFamily="34" charset="0"/>
              <a:buChar char="•"/>
            </a:pPr>
            <a:endParaRPr lang="en-GB" sz="1000" kern="1200" baseline="0" dirty="0">
              <a:solidFill>
                <a:schemeClr val="tx1"/>
              </a:solidFill>
              <a:latin typeface="+mn-lt"/>
              <a:ea typeface="+mn-ea"/>
              <a:cs typeface="+mn-cs"/>
            </a:endParaRPr>
          </a:p>
          <a:p>
            <a:pPr lvl="0">
              <a:buFont typeface="Arial" pitchFamily="34" charset="0"/>
              <a:buChar char="•"/>
            </a:pPr>
            <a:r>
              <a:rPr lang="en-GB" sz="1000" kern="1200" baseline="0" dirty="0">
                <a:solidFill>
                  <a:schemeClr val="tx1"/>
                </a:solidFill>
                <a:latin typeface="+mn-lt"/>
                <a:ea typeface="+mn-ea"/>
                <a:cs typeface="+mn-cs"/>
              </a:rPr>
              <a:t> Avoiding Liability</a:t>
            </a:r>
          </a:p>
          <a:p>
            <a:pPr lvl="0">
              <a:buFont typeface="Arial" pitchFamily="34" charset="0"/>
              <a:buChar char="•"/>
            </a:pPr>
            <a:endParaRPr lang="en-GB" sz="1000" kern="1200" baseline="0" dirty="0">
              <a:solidFill>
                <a:schemeClr val="tx1"/>
              </a:solidFill>
              <a:latin typeface="+mn-lt"/>
              <a:ea typeface="+mn-ea"/>
              <a:cs typeface="+mn-cs"/>
            </a:endParaRPr>
          </a:p>
          <a:p>
            <a:pPr lvl="1">
              <a:buFont typeface="Arial" pitchFamily="34" charset="0"/>
              <a:buChar char="•"/>
            </a:pPr>
            <a:r>
              <a:rPr lang="en-GB" sz="1000" kern="1200" baseline="0" dirty="0">
                <a:solidFill>
                  <a:schemeClr val="tx1"/>
                </a:solidFill>
                <a:latin typeface="+mn-lt"/>
                <a:ea typeface="+mn-ea"/>
                <a:cs typeface="+mn-cs"/>
              </a:rPr>
              <a:t> employer will have a defence if it took all reasonable steps to prevent discrimination/harassment occurring</a:t>
            </a:r>
          </a:p>
          <a:p>
            <a:pPr lvl="1">
              <a:buFont typeface="Arial" pitchFamily="34" charset="0"/>
              <a:buChar char="•"/>
            </a:pPr>
            <a:r>
              <a:rPr lang="en-GB" sz="1000" kern="1200" baseline="0" dirty="0">
                <a:solidFill>
                  <a:schemeClr val="tx1"/>
                </a:solidFill>
                <a:latin typeface="+mn-lt"/>
                <a:ea typeface="+mn-ea"/>
                <a:cs typeface="+mn-cs"/>
              </a:rPr>
              <a:t> tribunal look at what steps employer took and what they could have done</a:t>
            </a:r>
          </a:p>
          <a:p>
            <a:pPr lvl="1">
              <a:buFont typeface="Arial" pitchFamily="34" charset="0"/>
              <a:buChar char="•"/>
            </a:pPr>
            <a:r>
              <a:rPr lang="en-GB" sz="1000" kern="1200" baseline="0" dirty="0">
                <a:solidFill>
                  <a:schemeClr val="tx1"/>
                </a:solidFill>
                <a:latin typeface="+mn-lt"/>
                <a:ea typeface="+mn-ea"/>
                <a:cs typeface="+mn-cs"/>
              </a:rPr>
              <a:t> steps must be before the discrimination/harassment</a:t>
            </a:r>
          </a:p>
          <a:p>
            <a:pPr lvl="1">
              <a:buFont typeface="Arial" pitchFamily="34" charset="0"/>
              <a:buChar char="•"/>
            </a:pPr>
            <a:r>
              <a:rPr lang="en-GB" sz="1000" kern="1200" baseline="0" dirty="0">
                <a:solidFill>
                  <a:schemeClr val="tx1"/>
                </a:solidFill>
                <a:latin typeface="+mn-lt"/>
                <a:ea typeface="+mn-ea"/>
                <a:cs typeface="+mn-cs"/>
              </a:rPr>
              <a:t> examples of steps:-</a:t>
            </a:r>
          </a:p>
          <a:p>
            <a:pPr lvl="1">
              <a:buFont typeface="Arial" pitchFamily="34" charset="0"/>
              <a:buChar char="•"/>
            </a:pPr>
            <a:endParaRPr lang="en-GB" sz="1000" kern="1200" baseline="0" dirty="0">
              <a:solidFill>
                <a:schemeClr val="tx1"/>
              </a:solidFill>
              <a:latin typeface="+mn-lt"/>
              <a:ea typeface="+mn-ea"/>
              <a:cs typeface="+mn-cs"/>
            </a:endParaRPr>
          </a:p>
          <a:p>
            <a:pPr lvl="2">
              <a:buFont typeface="Arial" pitchFamily="34" charset="0"/>
              <a:buChar char="•"/>
            </a:pPr>
            <a:r>
              <a:rPr lang="en-GB" sz="1000" kern="1200" baseline="0" dirty="0">
                <a:solidFill>
                  <a:schemeClr val="tx1"/>
                </a:solidFill>
                <a:latin typeface="+mn-lt"/>
                <a:ea typeface="+mn-ea"/>
                <a:cs typeface="+mn-cs"/>
              </a:rPr>
              <a:t> having a “dignity at work policy” which includes equal opportunities and anti bullying/harassment;</a:t>
            </a:r>
          </a:p>
          <a:p>
            <a:pPr lvl="2">
              <a:buFont typeface="Arial" pitchFamily="34" charset="0"/>
              <a:buChar char="•"/>
            </a:pPr>
            <a:r>
              <a:rPr lang="en-GB" sz="1000" kern="1200" baseline="0" dirty="0">
                <a:solidFill>
                  <a:schemeClr val="tx1"/>
                </a:solidFill>
                <a:latin typeface="+mn-lt"/>
                <a:ea typeface="+mn-ea"/>
                <a:cs typeface="+mn-cs"/>
              </a:rPr>
              <a:t> ensuring the policy is regularly reviewed;</a:t>
            </a:r>
          </a:p>
          <a:p>
            <a:pPr lvl="2">
              <a:buFont typeface="Arial" pitchFamily="34" charset="0"/>
              <a:buChar char="•"/>
            </a:pPr>
            <a:r>
              <a:rPr lang="en-GB" sz="1000" kern="1200" baseline="0" dirty="0">
                <a:solidFill>
                  <a:schemeClr val="tx1"/>
                </a:solidFill>
                <a:latin typeface="+mn-lt"/>
                <a:ea typeface="+mn-ea"/>
                <a:cs typeface="+mn-cs"/>
              </a:rPr>
              <a:t> ensuring the policy is fully implemented (all employees are aware of the policy and its implications);</a:t>
            </a:r>
          </a:p>
          <a:p>
            <a:pPr lvl="2">
              <a:buFont typeface="Arial" pitchFamily="34" charset="0"/>
              <a:buChar char="•"/>
            </a:pPr>
            <a:r>
              <a:rPr lang="en-GB" sz="1000" kern="1200" baseline="0" dirty="0">
                <a:solidFill>
                  <a:schemeClr val="tx1"/>
                </a:solidFill>
                <a:latin typeface="+mn-lt"/>
                <a:ea typeface="+mn-ea"/>
                <a:cs typeface="+mn-cs"/>
              </a:rPr>
              <a:t> training, particularly line managers whose decisions affected the workforce;</a:t>
            </a:r>
          </a:p>
          <a:p>
            <a:pPr lvl="2">
              <a:buFont typeface="Arial" pitchFamily="34" charset="0"/>
              <a:buChar char="•"/>
            </a:pPr>
            <a:r>
              <a:rPr lang="en-GB" sz="1000" kern="1200" baseline="0" dirty="0">
                <a:solidFill>
                  <a:schemeClr val="tx1"/>
                </a:solidFill>
                <a:latin typeface="+mn-lt"/>
                <a:ea typeface="+mn-ea"/>
                <a:cs typeface="+mn-cs"/>
              </a:rPr>
              <a:t> dealing properly with complaints of discrimination and harassment.</a:t>
            </a:r>
          </a:p>
          <a:p>
            <a:pPr lvl="2">
              <a:buFont typeface="Arial" pitchFamily="34" charset="0"/>
              <a:buChar char="•"/>
            </a:pPr>
            <a:r>
              <a:rPr lang="en-GB" sz="1000" kern="1200" baseline="0" dirty="0">
                <a:solidFill>
                  <a:schemeClr val="tx1"/>
                </a:solidFill>
                <a:latin typeface="+mn-lt"/>
                <a:ea typeface="+mn-ea"/>
                <a:cs typeface="+mn-cs"/>
              </a:rPr>
              <a:t> EHRC has guidance.</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19</a:t>
            </a:fld>
            <a:endParaRPr lang="en-GB"/>
          </a:p>
        </p:txBody>
      </p:sp>
    </p:spTree>
    <p:extLst>
      <p:ext uri="{BB962C8B-B14F-4D97-AF65-F5344CB8AC3E}">
        <p14:creationId xmlns:p14="http://schemas.microsoft.com/office/powerpoint/2010/main" val="343277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2</a:t>
            </a:fld>
            <a:endParaRPr lang="en-GB"/>
          </a:p>
        </p:txBody>
      </p:sp>
    </p:spTree>
    <p:extLst>
      <p:ext uri="{BB962C8B-B14F-4D97-AF65-F5344CB8AC3E}">
        <p14:creationId xmlns:p14="http://schemas.microsoft.com/office/powerpoint/2010/main" val="346757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Dismissal for specific health &amp; safety related reasons ( 6 scenarios) = automatically unfair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Any detriment for those reasons also illegal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Employment rights act  - broadly I have not come to work or I have left work in circumstances where I believe the workplace presents a serious and imminent danger to my health. How is this tackled? Their belief must be reasonable. You have to have taken steps to have shown them why the workplace is safe – show them risk assessments, mitigation steps taken etc screens, social distancing etc. If they have done all that and you can show a reasonable person would not think that then you would get pas that hurdle. </a:t>
            </a:r>
          </a:p>
          <a:p>
            <a:endParaRPr lang="en-GB" dirty="0"/>
          </a:p>
          <a:p>
            <a:pPr marL="457200" indent="-457200"/>
            <a:r>
              <a:rPr lang="en-GB" sz="2200" dirty="0">
                <a:solidFill>
                  <a:srgbClr val="002060"/>
                </a:solidFill>
              </a:rPr>
              <a:t>S.100(1)(e) ​Employment</a:t>
            </a:r>
          </a:p>
          <a:p>
            <a:pPr marL="457200" indent="-457200"/>
            <a:r>
              <a:rPr lang="en-GB" sz="2200" dirty="0">
                <a:solidFill>
                  <a:srgbClr val="002060"/>
                </a:solidFill>
              </a:rPr>
              <a:t>Rights Act 1996:</a:t>
            </a:r>
          </a:p>
          <a:p>
            <a:pPr marL="457200" indent="-457200">
              <a:buFont typeface="Arial" panose="020B0604020202020204" pitchFamily="34" charset="0"/>
              <a:buChar char="•"/>
            </a:pPr>
            <a:r>
              <a:rPr lang="en-GB" sz="2200" dirty="0">
                <a:solidFill>
                  <a:srgbClr val="002060"/>
                </a:solidFill>
              </a:rPr>
              <a:t>Protects employees who are dismissed because: ​</a:t>
            </a:r>
          </a:p>
          <a:p>
            <a:endParaRPr lang="en-GB" sz="2200" dirty="0">
              <a:solidFill>
                <a:srgbClr val="002060"/>
              </a:solidFill>
            </a:endParaRPr>
          </a:p>
          <a:p>
            <a:pPr marL="800100" lvl="1" indent="-342900">
              <a:buFont typeface="Arial" panose="020B0604020202020204" pitchFamily="34" charset="0"/>
              <a:buChar char="•"/>
            </a:pPr>
            <a:r>
              <a:rPr lang="en-GB" dirty="0">
                <a:solidFill>
                  <a:srgbClr val="002060"/>
                </a:solidFill>
              </a:rPr>
              <a:t>in circumstances of </a:t>
            </a:r>
            <a:r>
              <a:rPr lang="en-GB" u="sng" dirty="0">
                <a:solidFill>
                  <a:srgbClr val="002060"/>
                </a:solidFill>
              </a:rPr>
              <a:t>danger</a:t>
            </a:r>
            <a:r>
              <a:rPr lang="en-GB" dirty="0">
                <a:solidFill>
                  <a:srgbClr val="002060"/>
                </a:solidFill>
              </a:rPr>
              <a:t> </a:t>
            </a:r>
            <a:r>
              <a:rPr lang="en-US" dirty="0">
                <a:solidFill>
                  <a:srgbClr val="002060"/>
                </a:solidFill>
              </a:rPr>
              <a:t>​</a:t>
            </a:r>
          </a:p>
          <a:p>
            <a:pPr marL="800100" lvl="1" indent="-342900">
              <a:buFont typeface="Arial" panose="020B0604020202020204" pitchFamily="34" charset="0"/>
              <a:buChar char="•"/>
            </a:pPr>
            <a:r>
              <a:rPr lang="en-GB" dirty="0">
                <a:solidFill>
                  <a:srgbClr val="002060"/>
                </a:solidFill>
              </a:rPr>
              <a:t>that they reasonably believed to be serious and imminent, </a:t>
            </a:r>
            <a:r>
              <a:rPr lang="en-US" dirty="0">
                <a:solidFill>
                  <a:srgbClr val="002060"/>
                </a:solidFill>
              </a:rPr>
              <a:t>​</a:t>
            </a:r>
          </a:p>
          <a:p>
            <a:pPr marL="800100" lvl="1" indent="-342900">
              <a:buFont typeface="Arial" panose="020B0604020202020204" pitchFamily="34" charset="0"/>
              <a:buChar char="•"/>
            </a:pPr>
            <a:r>
              <a:rPr lang="en-GB" dirty="0">
                <a:solidFill>
                  <a:srgbClr val="002060"/>
                </a:solidFill>
              </a:rPr>
              <a:t>took or proposed to take </a:t>
            </a:r>
            <a:r>
              <a:rPr lang="en-US" dirty="0">
                <a:solidFill>
                  <a:srgbClr val="002060"/>
                </a:solidFill>
              </a:rPr>
              <a:t>​</a:t>
            </a:r>
          </a:p>
          <a:p>
            <a:pPr marL="457200" lvl="1"/>
            <a:r>
              <a:rPr lang="en-GB" dirty="0">
                <a:solidFill>
                  <a:srgbClr val="002060"/>
                </a:solidFill>
              </a:rPr>
              <a:t>      appropriate steps </a:t>
            </a:r>
            <a:r>
              <a:rPr lang="en-US" dirty="0">
                <a:solidFill>
                  <a:srgbClr val="002060"/>
                </a:solidFill>
              </a:rPr>
              <a:t>​</a:t>
            </a:r>
          </a:p>
          <a:p>
            <a:pPr marL="800100" lvl="1" indent="-342900">
              <a:buFont typeface="Arial" panose="020B0604020202020204" pitchFamily="34" charset="0"/>
              <a:buChar char="•"/>
            </a:pPr>
            <a:r>
              <a:rPr lang="en-GB" dirty="0">
                <a:solidFill>
                  <a:srgbClr val="002060"/>
                </a:solidFill>
              </a:rPr>
              <a:t>to protect themselves or other persons from danger </a:t>
            </a:r>
            <a:r>
              <a:rPr lang="en-GB" i="1" dirty="0">
                <a:solidFill>
                  <a:srgbClr val="002060"/>
                </a:solidFill>
              </a:rPr>
              <a:t>(or to communicate these circumstances by any appropriate means to the employer)</a:t>
            </a:r>
            <a:r>
              <a:rPr lang="en-GB" dirty="0">
                <a:solidFill>
                  <a:srgbClr val="002060"/>
                </a:solidFill>
              </a:rPr>
              <a:t>.​</a:t>
            </a:r>
          </a:p>
          <a:p>
            <a:endParaRPr lang="en-GB" dirty="0"/>
          </a:p>
          <a:p>
            <a:r>
              <a:rPr lang="en-GB" dirty="0"/>
              <a:t>No need 2 </a:t>
            </a:r>
            <a:r>
              <a:rPr lang="en-GB" dirty="0" err="1"/>
              <a:t>yrs</a:t>
            </a:r>
            <a:r>
              <a:rPr lang="en-GB" dirty="0"/>
              <a:t> service &amp; uncapped compensatory award.</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20</a:t>
            </a:fld>
            <a:endParaRPr lang="en-GB"/>
          </a:p>
        </p:txBody>
      </p:sp>
    </p:spTree>
    <p:extLst>
      <p:ext uri="{BB962C8B-B14F-4D97-AF65-F5344CB8AC3E}">
        <p14:creationId xmlns:p14="http://schemas.microsoft.com/office/powerpoint/2010/main" val="3887039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It is not uncommon for employees to face a drop in job satisfaction, this can be due to many things including feeling underappreciated</a:t>
            </a:r>
          </a:p>
          <a:p>
            <a:pPr marL="628650" lvl="1" indent="-171450">
              <a:buFontTx/>
              <a:buChar char="-"/>
            </a:pPr>
            <a:r>
              <a:rPr lang="en-GB" dirty="0"/>
              <a:t>This can create a negative work environment and further workplace issues including affected employees’ standards of work  </a:t>
            </a:r>
          </a:p>
          <a:p>
            <a:pPr marL="628650" lvl="1" indent="-171450">
              <a:buFontTx/>
              <a:buChar char="-"/>
            </a:pPr>
            <a:r>
              <a:rPr lang="en-GB" dirty="0"/>
              <a:t>Important to avoid this and promote a positive, healthy work environment which hopefully will lead to higher productivity</a:t>
            </a:r>
          </a:p>
          <a:p>
            <a:pPr marL="171450" indent="-171450">
              <a:buFontTx/>
              <a:buChar char="-"/>
            </a:pPr>
            <a:endParaRPr lang="en-GB" dirty="0"/>
          </a:p>
          <a:p>
            <a:pPr marL="171450" indent="-171450">
              <a:buFontTx/>
              <a:buChar char="-"/>
            </a:pPr>
            <a:r>
              <a:rPr lang="en-GB" dirty="0"/>
              <a:t>Lack of motivation, this can be due to poor working relationships, no longer enjoying the job role, this can eventually lead to serious issues such as prolonged workplace absences and a decline in production of work </a:t>
            </a:r>
            <a:r>
              <a:rPr lang="en-GB" dirty="0">
                <a:sym typeface="Wingdings" panose="05000000000000000000" pitchFamily="2" charset="2"/>
              </a:rPr>
              <a:t> perhaps employers need to provide further incentives to individuals, promote team building activities to strengthen working relationships, regular team meetings so employees feel adequately supported </a:t>
            </a:r>
            <a:r>
              <a:rPr lang="en-GB" dirty="0"/>
              <a:t>  </a:t>
            </a:r>
          </a:p>
          <a:p>
            <a:pPr marL="171450" indent="-171450">
              <a:buFontTx/>
              <a:buChar char="-"/>
            </a:pPr>
            <a:endParaRPr lang="en-GB" dirty="0"/>
          </a:p>
          <a:p>
            <a:pPr marL="171450" indent="-171450">
              <a:buFontTx/>
              <a:buChar char="-"/>
            </a:pPr>
            <a:r>
              <a:rPr lang="en-GB" dirty="0"/>
              <a:t>Workplace disputes can often occur and create a very uncomfortable working environment, employers should ensure they have appropriate policies and procedures in place to deal with these disputes quickly so problems do not fester, training for employees on what is classed as unacceptable behaviour to help to minimise workplace issues   </a:t>
            </a:r>
          </a:p>
          <a:p>
            <a:pPr marL="0" indent="0">
              <a:buFontTx/>
              <a:buNone/>
            </a:pPr>
            <a:endParaRPr lang="en-GB" dirty="0"/>
          </a:p>
          <a:p>
            <a:pPr marL="0" indent="0">
              <a:buFontTx/>
              <a:buNone/>
            </a:pPr>
            <a:r>
              <a:rPr lang="en-GB" dirty="0"/>
              <a:t>- As a result of the above sometimes employee’s can develop mental health issues including anxiety and depression </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21</a:t>
            </a:fld>
            <a:endParaRPr lang="en-GB"/>
          </a:p>
        </p:txBody>
      </p:sp>
    </p:spTree>
    <p:extLst>
      <p:ext uri="{BB962C8B-B14F-4D97-AF65-F5344CB8AC3E}">
        <p14:creationId xmlns:p14="http://schemas.microsoft.com/office/powerpoint/2010/main" val="2400028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Often people find it difficult to reach out when they are dealing with mental health issues, establishing a line of communication can be a very important step in helping people suffering, set up an email address that people can anonymously contact HR to discuss any issues then if that individual feels comfortable enough they can then reveal their identity and things can be put in place to help </a:t>
            </a:r>
          </a:p>
          <a:p>
            <a:pPr marL="0" indent="0">
              <a:buFontTx/>
              <a:buNone/>
            </a:pPr>
            <a:endParaRPr lang="en-GB" dirty="0"/>
          </a:p>
          <a:p>
            <a:pPr marL="171450" indent="-171450">
              <a:buFontTx/>
              <a:buChar char="-"/>
            </a:pPr>
            <a:r>
              <a:rPr lang="en-GB" dirty="0"/>
              <a:t>Once an individual has been identified, management/ HR should maintain regular contact to check in on how they are progressing and whether any adjustments can be made to support the affected individual, keeping a record will help when evaluating an employee’s progress</a:t>
            </a:r>
          </a:p>
          <a:p>
            <a:pPr marL="171450" indent="-171450">
              <a:buFontTx/>
              <a:buChar char="-"/>
            </a:pPr>
            <a:endParaRPr lang="en-GB" dirty="0"/>
          </a:p>
          <a:p>
            <a:pPr marL="171450" indent="-171450">
              <a:buFontTx/>
              <a:buChar char="-"/>
            </a:pPr>
            <a:r>
              <a:rPr lang="en-GB" dirty="0"/>
              <a:t>Having regular mental health awareness days promotes a healthy workplace culture of discussing personal wellbeing which will help employees dealing with mental health issues feel comfortable in seeking the relevant support </a:t>
            </a:r>
          </a:p>
          <a:p>
            <a:pPr marL="0" indent="0">
              <a:buFontTx/>
              <a:buNone/>
            </a:pPr>
            <a:endParaRPr lang="en-GB" dirty="0"/>
          </a:p>
          <a:p>
            <a:pPr marL="171450" indent="-171450">
              <a:buFontTx/>
              <a:buChar char="-"/>
            </a:pPr>
            <a:r>
              <a:rPr lang="en-GB" dirty="0"/>
              <a:t>Employers should set up training for existing and new staff members to teach what signs to look for in an employee dealing with mental health issues and also training on how to support affected employees, if employers can identify issues at an early stage matters can potentially be resolved quicker before things are allowed to deteriorate </a:t>
            </a:r>
          </a:p>
          <a:p>
            <a:pPr marL="171450" indent="-171450">
              <a:buFontTx/>
              <a:buChar char="-"/>
            </a:pPr>
            <a:endParaRPr lang="en-GB" dirty="0"/>
          </a:p>
          <a:p>
            <a:pPr marL="171450" indent="-171450">
              <a:buFontTx/>
              <a:buChar char="-"/>
            </a:pPr>
            <a:r>
              <a:rPr lang="en-GB" dirty="0"/>
              <a:t>Implementing a wellbeing policy will cement and confirm the company’s commitment to mental health and wellbeing, this works to instil confidence in employees that the company genuine interest in supporting them which will invite more openness and progress towards better mental health/wellbeing within the whole organisation    </a:t>
            </a:r>
          </a:p>
          <a:p>
            <a:pPr marL="171450" indent="-171450">
              <a:buFontTx/>
              <a:buChar char="-"/>
            </a:pPr>
            <a:endParaRPr lang="en-GB" dirty="0"/>
          </a:p>
          <a:p>
            <a:pPr marL="171450" indent="-171450">
              <a:buFontTx/>
              <a:buChar char="-"/>
            </a:pPr>
            <a:r>
              <a:rPr lang="en-GB" dirty="0"/>
              <a:t>Communication is key in these instances, ensuring employees are aware of the support that is available, raise awareness of common mental health issues within the workplace, support at all levels for managers and supervisors as well as all other employees  </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22</a:t>
            </a:fld>
            <a:endParaRPr lang="en-GB"/>
          </a:p>
        </p:txBody>
      </p:sp>
    </p:spTree>
    <p:extLst>
      <p:ext uri="{BB962C8B-B14F-4D97-AF65-F5344CB8AC3E}">
        <p14:creationId xmlns:p14="http://schemas.microsoft.com/office/powerpoint/2010/main" val="812109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Employers and managers are not expected to be experts in mental health but should know where to go both internally (mental health champions/ first aiders) and externally for support.</a:t>
            </a:r>
          </a:p>
          <a:p>
            <a:endParaRPr lang="en-GB" dirty="0"/>
          </a:p>
          <a:p>
            <a:r>
              <a:rPr lang="en-GB" dirty="0"/>
              <a:t>Guide for line managers:</a:t>
            </a:r>
          </a:p>
          <a:p>
            <a:pPr fontAlgn="base"/>
            <a:r>
              <a:rPr lang="en-GB" sz="1200" b="1" i="0" kern="1200" dirty="0">
                <a:solidFill>
                  <a:schemeClr val="tx1"/>
                </a:solidFill>
                <a:effectLst/>
                <a:latin typeface="+mn-lt"/>
                <a:ea typeface="+mn-ea"/>
                <a:cs typeface="+mn-cs"/>
              </a:rPr>
              <a:t>Details</a:t>
            </a:r>
          </a:p>
          <a:p>
            <a:pPr fontAlgn="base"/>
            <a:r>
              <a:rPr lang="en-GB" sz="1200" b="0" i="0" kern="1200" dirty="0">
                <a:solidFill>
                  <a:schemeClr val="tx1"/>
                </a:solidFill>
                <a:effectLst/>
                <a:latin typeface="+mn-lt"/>
                <a:ea typeface="+mn-ea"/>
                <a:cs typeface="+mn-cs"/>
              </a:rPr>
              <a:t>This guidance focuses on the role of the line manager in workplace adjustments, </a:t>
            </a:r>
            <a:r>
              <a:rPr lang="en-GB" sz="1200" b="0" i="0" kern="1200" dirty="0" err="1">
                <a:solidFill>
                  <a:schemeClr val="tx1"/>
                </a:solidFill>
                <a:effectLst/>
                <a:latin typeface="+mn-lt"/>
                <a:ea typeface="+mn-ea"/>
                <a:cs typeface="+mn-cs"/>
              </a:rPr>
              <a:t>langauge</a:t>
            </a:r>
            <a:r>
              <a:rPr lang="en-GB" sz="1200" b="0" i="0" kern="1200" dirty="0">
                <a:solidFill>
                  <a:schemeClr val="tx1"/>
                </a:solidFill>
                <a:effectLst/>
                <a:latin typeface="+mn-lt"/>
                <a:ea typeface="+mn-ea"/>
                <a:cs typeface="+mn-cs"/>
              </a:rPr>
              <a:t> and behaviour and sickness absence. It also provides guidance on recruiting, retaining and developing employees with a disability or health condition.</a:t>
            </a:r>
          </a:p>
          <a:p>
            <a:pPr fontAlgn="base"/>
            <a:r>
              <a:rPr lang="en-GB" sz="1200" b="0" i="0" kern="1200" dirty="0">
                <a:solidFill>
                  <a:schemeClr val="tx1"/>
                </a:solidFill>
                <a:effectLst/>
                <a:latin typeface="+mn-lt"/>
                <a:ea typeface="+mn-ea"/>
                <a:cs typeface="+mn-cs"/>
              </a:rPr>
              <a:t>It has been created by the Disability Confident scheme in collaboration with CIPD, a professional body for HR and people development.</a:t>
            </a:r>
          </a:p>
          <a:p>
            <a:pPr fontAlgn="base"/>
            <a:r>
              <a:rPr lang="en-GB" sz="1200" b="0" i="0" kern="1200" dirty="0">
                <a:solidFill>
                  <a:schemeClr val="tx1"/>
                </a:solidFill>
                <a:effectLst/>
                <a:latin typeface="+mn-lt"/>
                <a:ea typeface="+mn-ea"/>
                <a:cs typeface="+mn-cs"/>
              </a:rPr>
              <a:t>The Disability Confident scheme aims to help employers make the most of the opportunities provided by employing and developing disabled people.</a:t>
            </a:r>
          </a:p>
          <a:p>
            <a:pPr fontAlgn="base"/>
            <a:r>
              <a:rPr lang="en-GB" sz="1200" b="0" i="0" kern="1200" dirty="0">
                <a:solidFill>
                  <a:schemeClr val="tx1"/>
                </a:solidFill>
                <a:effectLst/>
                <a:latin typeface="+mn-lt"/>
                <a:ea typeface="+mn-ea"/>
                <a:cs typeface="+mn-cs"/>
              </a:rPr>
              <a:t>It is voluntary and has been developed by employers, disabled people’s representatives and the government. The scheme has 3 levels that have been designed to support employers on their Disability Confident journey.</a:t>
            </a:r>
          </a:p>
          <a:p>
            <a:endParaRPr lang="en-GB" dirty="0"/>
          </a:p>
          <a:p>
            <a:r>
              <a:rPr lang="en-GB" sz="1200" b="1" i="0" kern="1200" dirty="0">
                <a:solidFill>
                  <a:schemeClr val="tx1"/>
                </a:solidFill>
                <a:effectLst/>
                <a:latin typeface="+mn-lt"/>
                <a:ea typeface="+mn-ea"/>
                <a:cs typeface="+mn-cs"/>
              </a:rPr>
              <a:t>Access to work</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3"/>
              </a:rPr>
              <a:t>www.gov.uk/access-to-work</a:t>
            </a:r>
            <a:r>
              <a:rPr lang="en-GB" sz="1200" b="0" i="0" kern="1200" dirty="0">
                <a:solidFill>
                  <a:schemeClr val="tx1"/>
                </a:solidFill>
                <a:effectLst/>
                <a:latin typeface="+mn-lt"/>
                <a:ea typeface="+mn-ea"/>
                <a:cs typeface="+mn-cs"/>
              </a:rPr>
              <a:t> - can provide advice and an assessment of workplace needs for individuals, with disabilities or long-term health conditions, who are already in work or about to start. Grants may also be available to help cover the cost of workplace adaptations.</a:t>
            </a:r>
          </a:p>
          <a:p>
            <a:r>
              <a:rPr lang="en-GB" sz="1200" b="1" i="0" kern="1200" dirty="0">
                <a:solidFill>
                  <a:schemeClr val="tx1"/>
                </a:solidFill>
                <a:effectLst/>
                <a:latin typeface="+mn-lt"/>
                <a:ea typeface="+mn-ea"/>
                <a:cs typeface="+mn-cs"/>
              </a:rPr>
              <a:t>Business in the Community</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4"/>
              </a:rPr>
              <a:t>www.bitc.org.uk </a:t>
            </a:r>
            <a:r>
              <a:rPr lang="en-GB" sz="1200" b="0" i="0" kern="1200" dirty="0">
                <a:solidFill>
                  <a:schemeClr val="tx1"/>
                </a:solidFill>
                <a:effectLst/>
                <a:latin typeface="+mn-lt"/>
                <a:ea typeface="+mn-ea"/>
                <a:cs typeface="+mn-cs"/>
              </a:rPr>
              <a:t>- is a network that provides toolkits on Mental Health, Suicide prevention and Suicide postvention to help employers support the mental health and wellbeing of employees.</a:t>
            </a:r>
          </a:p>
          <a:p>
            <a:r>
              <a:rPr lang="en-GB" sz="1200" b="1" i="0" kern="1200" dirty="0">
                <a:solidFill>
                  <a:schemeClr val="tx1"/>
                </a:solidFill>
                <a:effectLst/>
                <a:latin typeface="+mn-lt"/>
                <a:ea typeface="+mn-ea"/>
                <a:cs typeface="+mn-cs"/>
              </a:rPr>
              <a:t>Mind</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5"/>
              </a:rPr>
              <a:t>www.mind.org.uk</a:t>
            </a:r>
            <a:r>
              <a:rPr lang="en-GB" sz="1200" b="0" i="0" kern="1200" dirty="0">
                <a:solidFill>
                  <a:schemeClr val="tx1"/>
                </a:solidFill>
                <a:effectLst/>
                <a:latin typeface="+mn-lt"/>
                <a:ea typeface="+mn-ea"/>
                <a:cs typeface="+mn-cs"/>
              </a:rPr>
              <a:t> - is a leading mental health charity in England and Wales. It provides information and support on how to improve mental health.</a:t>
            </a:r>
          </a:p>
          <a:p>
            <a:r>
              <a:rPr lang="en-GB" sz="1200" b="0" i="0" kern="1200" dirty="0">
                <a:solidFill>
                  <a:schemeClr val="tx1"/>
                </a:solidFill>
                <a:effectLst/>
                <a:latin typeface="+mn-lt"/>
                <a:ea typeface="+mn-ea"/>
                <a:cs typeface="+mn-cs"/>
              </a:rPr>
              <a:t>CERI HODGKISS WILL TALK MORE ABOUT THE WELLNESS ACTION PLAN FROM MIND</a:t>
            </a:r>
          </a:p>
          <a:p>
            <a:r>
              <a:rPr lang="en-GB" sz="1200" b="1" i="0" kern="1200" dirty="0">
                <a:solidFill>
                  <a:schemeClr val="tx1"/>
                </a:solidFill>
                <a:effectLst/>
                <a:latin typeface="+mn-lt"/>
                <a:ea typeface="+mn-ea"/>
                <a:cs typeface="+mn-cs"/>
              </a:rPr>
              <a:t>Mindful Employer</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6"/>
              </a:rPr>
              <a:t>www.mindfulemployer.net</a:t>
            </a:r>
            <a:r>
              <a:rPr lang="en-GB" sz="1200" b="0" i="0" kern="1200" dirty="0">
                <a:solidFill>
                  <a:schemeClr val="tx1"/>
                </a:solidFill>
                <a:effectLst/>
                <a:latin typeface="+mn-lt"/>
                <a:ea typeface="+mn-ea"/>
                <a:cs typeface="+mn-cs"/>
              </a:rPr>
              <a:t> - is a UK-wide, NHS initiative. It is aimed at increasing awareness of mental health at work and providing support for businesses when recruiting and retaining staff.</a:t>
            </a:r>
          </a:p>
          <a:p>
            <a:r>
              <a:rPr lang="en-GB" sz="1200" b="1" i="0" kern="1200" dirty="0">
                <a:solidFill>
                  <a:schemeClr val="tx1"/>
                </a:solidFill>
                <a:effectLst/>
                <a:latin typeface="+mn-lt"/>
                <a:ea typeface="+mn-ea"/>
                <a:cs typeface="+mn-cs"/>
              </a:rPr>
              <a:t>NHS choices</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7"/>
              </a:rPr>
              <a:t>www.nhs.uk/livewell/mentalhealth</a:t>
            </a:r>
            <a:r>
              <a:rPr lang="en-GB" sz="1200" b="0" i="0" kern="1200" dirty="0">
                <a:solidFill>
                  <a:schemeClr val="tx1"/>
                </a:solidFill>
                <a:effectLst/>
                <a:latin typeface="+mn-lt"/>
                <a:ea typeface="+mn-ea"/>
                <a:cs typeface="+mn-cs"/>
              </a:rPr>
              <a:t> - has a website that offers information and practical advice for anyone experiencing mental ill health.</a:t>
            </a:r>
          </a:p>
          <a:p>
            <a:r>
              <a:rPr lang="en-GB" sz="1200" b="1" i="0" kern="1200" dirty="0">
                <a:solidFill>
                  <a:schemeClr val="tx1"/>
                </a:solidFill>
                <a:effectLst/>
                <a:latin typeface="+mn-lt"/>
                <a:ea typeface="+mn-ea"/>
                <a:cs typeface="+mn-cs"/>
              </a:rPr>
              <a:t>Remploy</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8"/>
              </a:rPr>
              <a:t>www.remploy.co.uk</a:t>
            </a:r>
            <a:r>
              <a:rPr lang="en-GB" sz="1200" b="0" i="0" kern="1200" dirty="0">
                <a:solidFill>
                  <a:schemeClr val="tx1"/>
                </a:solidFill>
                <a:effectLst/>
                <a:latin typeface="+mn-lt"/>
                <a:ea typeface="+mn-ea"/>
                <a:cs typeface="+mn-cs"/>
              </a:rPr>
              <a:t> - offers a free and confidential Workplace Mental Health Support Service for anyone absent from work or finding work difficult because of a mental health condition. It aims to help people remain in, or return to, their role.</a:t>
            </a:r>
          </a:p>
          <a:p>
            <a:r>
              <a:rPr lang="en-GB" sz="1200" b="1" i="0" kern="1200" dirty="0">
                <a:solidFill>
                  <a:schemeClr val="tx1"/>
                </a:solidFill>
                <a:effectLst/>
                <a:latin typeface="+mn-lt"/>
                <a:ea typeface="+mn-ea"/>
                <a:cs typeface="+mn-cs"/>
              </a:rPr>
              <a:t>Rethink Mental Illness</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9"/>
              </a:rPr>
              <a:t>www.rethink.org</a:t>
            </a:r>
            <a:r>
              <a:rPr lang="en-GB" sz="1200" b="0" i="0" kern="1200" dirty="0">
                <a:solidFill>
                  <a:schemeClr val="tx1"/>
                </a:solidFill>
                <a:effectLst/>
                <a:latin typeface="+mn-lt"/>
                <a:ea typeface="+mn-ea"/>
                <a:cs typeface="+mn-cs"/>
              </a:rPr>
              <a:t> - is a voluntary sector provider of mental health services offering support groups, advice and information on mental health and problems.</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23</a:t>
            </a:fld>
            <a:endParaRPr lang="en-GB"/>
          </a:p>
        </p:txBody>
      </p:sp>
    </p:spTree>
    <p:extLst>
      <p:ext uri="{BB962C8B-B14F-4D97-AF65-F5344CB8AC3E}">
        <p14:creationId xmlns:p14="http://schemas.microsoft.com/office/powerpoint/2010/main" val="1296086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Employers and managers are not expected to be experts in mental health but should know where to go both internally (mental health champions/ first aiders) and externally for support.</a:t>
            </a:r>
          </a:p>
          <a:p>
            <a:endParaRPr lang="en-GB" dirty="0"/>
          </a:p>
          <a:p>
            <a:r>
              <a:rPr lang="en-GB" dirty="0"/>
              <a:t>Guide for line managers:</a:t>
            </a:r>
          </a:p>
          <a:p>
            <a:pPr fontAlgn="base"/>
            <a:r>
              <a:rPr lang="en-GB" sz="1200" b="1" i="0" kern="1200" dirty="0">
                <a:solidFill>
                  <a:schemeClr val="tx1"/>
                </a:solidFill>
                <a:effectLst/>
                <a:latin typeface="+mn-lt"/>
                <a:ea typeface="+mn-ea"/>
                <a:cs typeface="+mn-cs"/>
              </a:rPr>
              <a:t>Details</a:t>
            </a:r>
          </a:p>
          <a:p>
            <a:pPr fontAlgn="base"/>
            <a:r>
              <a:rPr lang="en-GB" sz="1200" b="0" i="0" kern="1200" dirty="0">
                <a:solidFill>
                  <a:schemeClr val="tx1"/>
                </a:solidFill>
                <a:effectLst/>
                <a:latin typeface="+mn-lt"/>
                <a:ea typeface="+mn-ea"/>
                <a:cs typeface="+mn-cs"/>
              </a:rPr>
              <a:t>This guidance focuses on the role of the line manager in workplace adjustments, </a:t>
            </a:r>
            <a:r>
              <a:rPr lang="en-GB" sz="1200" b="0" i="0" kern="1200" dirty="0" err="1">
                <a:solidFill>
                  <a:schemeClr val="tx1"/>
                </a:solidFill>
                <a:effectLst/>
                <a:latin typeface="+mn-lt"/>
                <a:ea typeface="+mn-ea"/>
                <a:cs typeface="+mn-cs"/>
              </a:rPr>
              <a:t>langauge</a:t>
            </a:r>
            <a:r>
              <a:rPr lang="en-GB" sz="1200" b="0" i="0" kern="1200" dirty="0">
                <a:solidFill>
                  <a:schemeClr val="tx1"/>
                </a:solidFill>
                <a:effectLst/>
                <a:latin typeface="+mn-lt"/>
                <a:ea typeface="+mn-ea"/>
                <a:cs typeface="+mn-cs"/>
              </a:rPr>
              <a:t> and behaviour and sickness absence. It also provides guidance on recruiting, retaining and developing employees with a disability or health condition.</a:t>
            </a:r>
          </a:p>
          <a:p>
            <a:pPr fontAlgn="base"/>
            <a:r>
              <a:rPr lang="en-GB" sz="1200" b="0" i="0" kern="1200" dirty="0">
                <a:solidFill>
                  <a:schemeClr val="tx1"/>
                </a:solidFill>
                <a:effectLst/>
                <a:latin typeface="+mn-lt"/>
                <a:ea typeface="+mn-ea"/>
                <a:cs typeface="+mn-cs"/>
              </a:rPr>
              <a:t>It has been created by the Disability Confident scheme in collaboration with CIPD, a professional body for HR and people development.</a:t>
            </a:r>
          </a:p>
          <a:p>
            <a:pPr fontAlgn="base"/>
            <a:r>
              <a:rPr lang="en-GB" sz="1200" b="0" i="0" kern="1200" dirty="0">
                <a:solidFill>
                  <a:schemeClr val="tx1"/>
                </a:solidFill>
                <a:effectLst/>
                <a:latin typeface="+mn-lt"/>
                <a:ea typeface="+mn-ea"/>
                <a:cs typeface="+mn-cs"/>
              </a:rPr>
              <a:t>The Disability Confident scheme aims to help employers make the most of the opportunities provided by employing and developing disabled people.</a:t>
            </a:r>
          </a:p>
          <a:p>
            <a:pPr fontAlgn="base"/>
            <a:r>
              <a:rPr lang="en-GB" sz="1200" b="0" i="0" kern="1200" dirty="0">
                <a:solidFill>
                  <a:schemeClr val="tx1"/>
                </a:solidFill>
                <a:effectLst/>
                <a:latin typeface="+mn-lt"/>
                <a:ea typeface="+mn-ea"/>
                <a:cs typeface="+mn-cs"/>
              </a:rPr>
              <a:t>It is voluntary and has been developed by employers, disabled people’s representatives and the government. The scheme has 3 levels that have been designed to support employers on their Disability Confident journey.</a:t>
            </a:r>
          </a:p>
          <a:p>
            <a:endParaRPr lang="en-GB" dirty="0"/>
          </a:p>
          <a:p>
            <a:r>
              <a:rPr lang="en-GB" sz="1200" b="1" i="0" kern="1200" dirty="0">
                <a:solidFill>
                  <a:schemeClr val="tx1"/>
                </a:solidFill>
                <a:effectLst/>
                <a:latin typeface="+mn-lt"/>
                <a:ea typeface="+mn-ea"/>
                <a:cs typeface="+mn-cs"/>
              </a:rPr>
              <a:t>Access to work</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3"/>
              </a:rPr>
              <a:t>www.gov.uk/access-to-work</a:t>
            </a:r>
            <a:r>
              <a:rPr lang="en-GB" sz="1200" b="0" i="0" kern="1200" dirty="0">
                <a:solidFill>
                  <a:schemeClr val="tx1"/>
                </a:solidFill>
                <a:effectLst/>
                <a:latin typeface="+mn-lt"/>
                <a:ea typeface="+mn-ea"/>
                <a:cs typeface="+mn-cs"/>
              </a:rPr>
              <a:t> - can provide advice and an assessment of workplace needs for individuals, with disabilities or long-term health conditions, who are already in work or about to start. Grants may also be available to help cover the cost of workplace adaptations.</a:t>
            </a:r>
          </a:p>
          <a:p>
            <a:r>
              <a:rPr lang="en-GB" sz="1200" b="1" i="0" kern="1200" dirty="0">
                <a:solidFill>
                  <a:schemeClr val="tx1"/>
                </a:solidFill>
                <a:effectLst/>
                <a:latin typeface="+mn-lt"/>
                <a:ea typeface="+mn-ea"/>
                <a:cs typeface="+mn-cs"/>
              </a:rPr>
              <a:t>Business in the Community</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4"/>
              </a:rPr>
              <a:t>www.bitc.org.uk </a:t>
            </a:r>
            <a:r>
              <a:rPr lang="en-GB" sz="1200" b="0" i="0" kern="1200" dirty="0">
                <a:solidFill>
                  <a:schemeClr val="tx1"/>
                </a:solidFill>
                <a:effectLst/>
                <a:latin typeface="+mn-lt"/>
                <a:ea typeface="+mn-ea"/>
                <a:cs typeface="+mn-cs"/>
              </a:rPr>
              <a:t>- is a network that provides toolkits on Mental Health, Suicide prevention and Suicide postvention to help employers support the mental health and wellbeing of employees.</a:t>
            </a:r>
          </a:p>
          <a:p>
            <a:r>
              <a:rPr lang="en-GB" sz="1200" b="1" i="0" kern="1200" dirty="0">
                <a:solidFill>
                  <a:schemeClr val="tx1"/>
                </a:solidFill>
                <a:effectLst/>
                <a:latin typeface="+mn-lt"/>
                <a:ea typeface="+mn-ea"/>
                <a:cs typeface="+mn-cs"/>
              </a:rPr>
              <a:t>Mind</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5"/>
              </a:rPr>
              <a:t>www.mind.org.uk</a:t>
            </a:r>
            <a:r>
              <a:rPr lang="en-GB" sz="1200" b="0" i="0" kern="1200" dirty="0">
                <a:solidFill>
                  <a:schemeClr val="tx1"/>
                </a:solidFill>
                <a:effectLst/>
                <a:latin typeface="+mn-lt"/>
                <a:ea typeface="+mn-ea"/>
                <a:cs typeface="+mn-cs"/>
              </a:rPr>
              <a:t> - is a leading mental health charity in England and Wales. It provides information and support on how to improve mental health.</a:t>
            </a:r>
          </a:p>
          <a:p>
            <a:r>
              <a:rPr lang="en-GB" sz="1200" b="1" i="0" kern="1200" dirty="0">
                <a:solidFill>
                  <a:schemeClr val="tx1"/>
                </a:solidFill>
                <a:effectLst/>
                <a:latin typeface="+mn-lt"/>
                <a:ea typeface="+mn-ea"/>
                <a:cs typeface="+mn-cs"/>
              </a:rPr>
              <a:t>Mindful Employer</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6"/>
              </a:rPr>
              <a:t>www.mindfulemployer.net</a:t>
            </a:r>
            <a:r>
              <a:rPr lang="en-GB" sz="1200" b="0" i="0" kern="1200" dirty="0">
                <a:solidFill>
                  <a:schemeClr val="tx1"/>
                </a:solidFill>
                <a:effectLst/>
                <a:latin typeface="+mn-lt"/>
                <a:ea typeface="+mn-ea"/>
                <a:cs typeface="+mn-cs"/>
              </a:rPr>
              <a:t> - is a UK-wide, NHS initiative. It is aimed at increasing awareness of mental health at work and providing support for businesses when recruiting and retaining staff.</a:t>
            </a:r>
          </a:p>
          <a:p>
            <a:r>
              <a:rPr lang="en-GB" sz="1200" b="1" i="0" kern="1200" dirty="0">
                <a:solidFill>
                  <a:schemeClr val="tx1"/>
                </a:solidFill>
                <a:effectLst/>
                <a:latin typeface="+mn-lt"/>
                <a:ea typeface="+mn-ea"/>
                <a:cs typeface="+mn-cs"/>
              </a:rPr>
              <a:t>NHS choices</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7"/>
              </a:rPr>
              <a:t>www.nhs.uk/livewell/mentalhealth</a:t>
            </a:r>
            <a:r>
              <a:rPr lang="en-GB" sz="1200" b="0" i="0" kern="1200" dirty="0">
                <a:solidFill>
                  <a:schemeClr val="tx1"/>
                </a:solidFill>
                <a:effectLst/>
                <a:latin typeface="+mn-lt"/>
                <a:ea typeface="+mn-ea"/>
                <a:cs typeface="+mn-cs"/>
              </a:rPr>
              <a:t> - has a website that offers information and practical advice for anyone experiencing mental ill health.</a:t>
            </a:r>
          </a:p>
          <a:p>
            <a:r>
              <a:rPr lang="en-GB" sz="1200" b="1" i="0" kern="1200" dirty="0">
                <a:solidFill>
                  <a:schemeClr val="tx1"/>
                </a:solidFill>
                <a:effectLst/>
                <a:latin typeface="+mn-lt"/>
                <a:ea typeface="+mn-ea"/>
                <a:cs typeface="+mn-cs"/>
              </a:rPr>
              <a:t>Remploy</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8"/>
              </a:rPr>
              <a:t>www.remploy.co.uk</a:t>
            </a:r>
            <a:r>
              <a:rPr lang="en-GB" sz="1200" b="0" i="0" kern="1200" dirty="0">
                <a:solidFill>
                  <a:schemeClr val="tx1"/>
                </a:solidFill>
                <a:effectLst/>
                <a:latin typeface="+mn-lt"/>
                <a:ea typeface="+mn-ea"/>
                <a:cs typeface="+mn-cs"/>
              </a:rPr>
              <a:t> - offers a free and confidential Workplace Mental Health Support Service for anyone absent from work or finding work difficult because of a mental health condition. It aims to help people remain in, or return to, their role.</a:t>
            </a:r>
          </a:p>
          <a:p>
            <a:r>
              <a:rPr lang="en-GB" sz="1200" b="1" i="0" kern="1200" dirty="0">
                <a:solidFill>
                  <a:schemeClr val="tx1"/>
                </a:solidFill>
                <a:effectLst/>
                <a:latin typeface="+mn-lt"/>
                <a:ea typeface="+mn-ea"/>
                <a:cs typeface="+mn-cs"/>
              </a:rPr>
              <a:t>Rethink Mental Illness</a:t>
            </a:r>
            <a:r>
              <a:rPr lang="en-GB" sz="1200" b="0" i="0"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hlinkClick r:id="rId9"/>
              </a:rPr>
              <a:t>www.rethink.org</a:t>
            </a:r>
            <a:r>
              <a:rPr lang="en-GB" sz="1200" b="0" i="0" kern="1200" dirty="0">
                <a:solidFill>
                  <a:schemeClr val="tx1"/>
                </a:solidFill>
                <a:effectLst/>
                <a:latin typeface="+mn-lt"/>
                <a:ea typeface="+mn-ea"/>
                <a:cs typeface="+mn-cs"/>
              </a:rPr>
              <a:t> - is a voluntary sector provider of mental health services offering support groups, advice and information on mental health and problems.</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24</a:t>
            </a:fld>
            <a:endParaRPr lang="en-GB"/>
          </a:p>
        </p:txBody>
      </p:sp>
    </p:spTree>
    <p:extLst>
      <p:ext uri="{BB962C8B-B14F-4D97-AF65-F5344CB8AC3E}">
        <p14:creationId xmlns:p14="http://schemas.microsoft.com/office/powerpoint/2010/main" val="1466387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automatically sent</a:t>
            </a:r>
          </a:p>
          <a:p>
            <a:r>
              <a:rPr lang="en-GB" dirty="0"/>
              <a:t>Survey auto sent</a:t>
            </a:r>
          </a:p>
          <a:p>
            <a:r>
              <a:rPr lang="en-GB" dirty="0"/>
              <a:t>Next Session – in Feb – date TBC, keep a look out for </a:t>
            </a:r>
          </a:p>
          <a:p>
            <a:r>
              <a:rPr lang="en-GB" dirty="0"/>
              <a:t>Ideas and Sessions – bit on survey for any topics </a:t>
            </a:r>
            <a:r>
              <a:rPr lang="en-GB"/>
              <a:t>you would like us to cover</a:t>
            </a:r>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25</a:t>
            </a:fld>
            <a:endParaRPr lang="en-GB"/>
          </a:p>
        </p:txBody>
      </p:sp>
    </p:spTree>
    <p:extLst>
      <p:ext uri="{BB962C8B-B14F-4D97-AF65-F5344CB8AC3E}">
        <p14:creationId xmlns:p14="http://schemas.microsoft.com/office/powerpoint/2010/main" val="114268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3</a:t>
            </a:fld>
            <a:endParaRPr lang="en-GB"/>
          </a:p>
        </p:txBody>
      </p:sp>
    </p:spTree>
    <p:extLst>
      <p:ext uri="{BB962C8B-B14F-4D97-AF65-F5344CB8AC3E}">
        <p14:creationId xmlns:p14="http://schemas.microsoft.com/office/powerpoint/2010/main" val="381388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4</a:t>
            </a:fld>
            <a:endParaRPr lang="en-GB"/>
          </a:p>
        </p:txBody>
      </p:sp>
    </p:spTree>
    <p:extLst>
      <p:ext uri="{BB962C8B-B14F-4D97-AF65-F5344CB8AC3E}">
        <p14:creationId xmlns:p14="http://schemas.microsoft.com/office/powerpoint/2010/main" val="222696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5</a:t>
            </a:fld>
            <a:endParaRPr lang="en-GB"/>
          </a:p>
        </p:txBody>
      </p:sp>
    </p:spTree>
    <p:extLst>
      <p:ext uri="{BB962C8B-B14F-4D97-AF65-F5344CB8AC3E}">
        <p14:creationId xmlns:p14="http://schemas.microsoft.com/office/powerpoint/2010/main" val="429382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i="0" dirty="0">
                <a:solidFill>
                  <a:srgbClr val="58595B"/>
                </a:solidFill>
                <a:effectLst/>
                <a:latin typeface="Open Sans" panose="020B0606030504020204" pitchFamily="34" charset="0"/>
              </a:rPr>
              <a:t>1. Health</a:t>
            </a:r>
          </a:p>
          <a:p>
            <a:pPr algn="l">
              <a:buFont typeface="Arial" panose="020B0604020202020204" pitchFamily="34" charset="0"/>
              <a:buChar char="•"/>
            </a:pPr>
            <a:r>
              <a:rPr lang="en-GB" i="0" dirty="0">
                <a:solidFill>
                  <a:srgbClr val="58595B"/>
                </a:solidFill>
                <a:effectLst/>
                <a:latin typeface="Open Sans" panose="020B0606030504020204" pitchFamily="34" charset="0"/>
              </a:rPr>
              <a:t>Physical health - Health promotion, good rehabilitation practices, health checks, wellbeing benefits, health insurance protection, managing disability, occupational health support, employee assistance programme.</a:t>
            </a:r>
          </a:p>
          <a:p>
            <a:pPr algn="l">
              <a:buFont typeface="Arial" panose="020B0604020202020204" pitchFamily="34" charset="0"/>
              <a:buChar char="•"/>
            </a:pPr>
            <a:r>
              <a:rPr lang="en-GB" i="0" dirty="0">
                <a:solidFill>
                  <a:srgbClr val="58595B"/>
                </a:solidFill>
                <a:effectLst/>
                <a:latin typeface="Open Sans" panose="020B0606030504020204" pitchFamily="34" charset="0"/>
              </a:rPr>
              <a:t>Physical safety - Safe working practices, safe equipment, personal safety training.</a:t>
            </a:r>
          </a:p>
          <a:p>
            <a:pPr algn="l">
              <a:buFont typeface="Arial" panose="020B0604020202020204" pitchFamily="34" charset="0"/>
              <a:buChar char="•"/>
            </a:pPr>
            <a:r>
              <a:rPr lang="en-GB" i="0" dirty="0">
                <a:solidFill>
                  <a:srgbClr val="58595B"/>
                </a:solidFill>
                <a:effectLst/>
                <a:latin typeface="Open Sans" panose="020B0606030504020204" pitchFamily="34" charset="0"/>
              </a:rPr>
              <a:t>Mental health - Stress management, risk assessments, conflict resolution training, training line managers to have difficult conversations, managing mental ill health, occupational health support, employee assistance programme.</a:t>
            </a:r>
          </a:p>
          <a:p>
            <a:pPr algn="l"/>
            <a:r>
              <a:rPr lang="en-GB" i="0" dirty="0">
                <a:solidFill>
                  <a:srgbClr val="58595B"/>
                </a:solidFill>
                <a:effectLst/>
                <a:latin typeface="Open Sans" panose="020B0606030504020204" pitchFamily="34" charset="0"/>
              </a:rPr>
              <a:t>2. Good work</a:t>
            </a:r>
          </a:p>
          <a:p>
            <a:pPr algn="l">
              <a:buFont typeface="Arial" panose="020B0604020202020204" pitchFamily="34" charset="0"/>
              <a:buChar char="•"/>
            </a:pPr>
            <a:r>
              <a:rPr lang="en-GB" i="0" dirty="0">
                <a:solidFill>
                  <a:srgbClr val="58595B"/>
                </a:solidFill>
                <a:effectLst/>
                <a:latin typeface="Open Sans" panose="020B0606030504020204" pitchFamily="34" charset="0"/>
              </a:rPr>
              <a:t>Working environment - Ergonomically designed working areas, open and inclusive culture.</a:t>
            </a:r>
          </a:p>
          <a:p>
            <a:pPr algn="l">
              <a:buFont typeface="Arial" panose="020B0604020202020204" pitchFamily="34" charset="0"/>
              <a:buChar char="•"/>
            </a:pPr>
            <a:r>
              <a:rPr lang="en-GB" i="0" dirty="0">
                <a:solidFill>
                  <a:srgbClr val="58595B"/>
                </a:solidFill>
                <a:effectLst/>
                <a:latin typeface="Open Sans" panose="020B0606030504020204" pitchFamily="34" charset="0"/>
              </a:rPr>
              <a:t>Good line management - Effective people management policies, training for line managers, sickness absence management.</a:t>
            </a:r>
          </a:p>
          <a:p>
            <a:pPr algn="l">
              <a:buFont typeface="Arial" panose="020B0604020202020204" pitchFamily="34" charset="0"/>
              <a:buChar char="•"/>
            </a:pPr>
            <a:r>
              <a:rPr lang="en-GB" i="0" dirty="0">
                <a:solidFill>
                  <a:srgbClr val="58595B"/>
                </a:solidFill>
                <a:effectLst/>
                <a:latin typeface="Open Sans" panose="020B0606030504020204" pitchFamily="34" charset="0"/>
              </a:rPr>
              <a:t>Work demands - Job design, job roles, job quality, workload, working hours, job satisfaction, work-life balance.</a:t>
            </a:r>
          </a:p>
          <a:p>
            <a:pPr algn="l">
              <a:buFont typeface="Arial" panose="020B0604020202020204" pitchFamily="34" charset="0"/>
              <a:buChar char="•"/>
            </a:pPr>
            <a:r>
              <a:rPr lang="en-GB" i="0" dirty="0">
                <a:solidFill>
                  <a:srgbClr val="58595B"/>
                </a:solidFill>
                <a:effectLst/>
                <a:latin typeface="Open Sans" panose="020B0606030504020204" pitchFamily="34" charset="0"/>
              </a:rPr>
              <a:t>Autonomy - Control, innovation, whistleblowing.</a:t>
            </a:r>
          </a:p>
          <a:p>
            <a:pPr algn="l">
              <a:buFont typeface="Arial" panose="020B0604020202020204" pitchFamily="34" charset="0"/>
              <a:buChar char="•"/>
            </a:pPr>
            <a:r>
              <a:rPr lang="en-GB" i="0" dirty="0">
                <a:solidFill>
                  <a:srgbClr val="58595B"/>
                </a:solidFill>
                <a:effectLst/>
                <a:latin typeface="Open Sans" panose="020B0606030504020204" pitchFamily="34" charset="0"/>
              </a:rPr>
              <a:t>Change management - Communication, involvement, leadership.</a:t>
            </a:r>
          </a:p>
          <a:p>
            <a:pPr algn="l">
              <a:buFont typeface="Arial" panose="020B0604020202020204" pitchFamily="34" charset="0"/>
              <a:buChar char="•"/>
            </a:pPr>
            <a:r>
              <a:rPr lang="en-GB" i="0" dirty="0">
                <a:solidFill>
                  <a:srgbClr val="58595B"/>
                </a:solidFill>
                <a:effectLst/>
                <a:latin typeface="Open Sans" panose="020B0606030504020204" pitchFamily="34" charset="0"/>
              </a:rPr>
              <a:t>Pay and reward - Fair and transparent remuneration practices, non-financial recognition.</a:t>
            </a:r>
          </a:p>
          <a:p>
            <a:pPr algn="l"/>
            <a:r>
              <a:rPr lang="en-GB" i="0" dirty="0">
                <a:solidFill>
                  <a:srgbClr val="58595B"/>
                </a:solidFill>
                <a:effectLst/>
                <a:latin typeface="Open Sans" panose="020B0606030504020204" pitchFamily="34" charset="0"/>
              </a:rPr>
              <a:t>3. Values/Principles</a:t>
            </a:r>
          </a:p>
          <a:p>
            <a:pPr algn="l">
              <a:buFont typeface="Arial" panose="020B0604020202020204" pitchFamily="34" charset="0"/>
              <a:buChar char="•"/>
            </a:pPr>
            <a:r>
              <a:rPr lang="en-GB" i="0" dirty="0">
                <a:solidFill>
                  <a:srgbClr val="58595B"/>
                </a:solidFill>
                <a:effectLst/>
                <a:latin typeface="Open Sans" panose="020B0606030504020204" pitchFamily="34" charset="0"/>
              </a:rPr>
              <a:t>Leadership - Values-based leadership, clear mission and objectives, health and wellbeing strategy, corporate governance, building trust.</a:t>
            </a:r>
          </a:p>
          <a:p>
            <a:pPr algn="l">
              <a:buFont typeface="Arial" panose="020B0604020202020204" pitchFamily="34" charset="0"/>
              <a:buChar char="•"/>
            </a:pPr>
            <a:r>
              <a:rPr lang="en-GB" i="0" dirty="0">
                <a:solidFill>
                  <a:srgbClr val="58595B"/>
                </a:solidFill>
                <a:effectLst/>
                <a:latin typeface="Open Sans" panose="020B0606030504020204" pitchFamily="34" charset="0"/>
              </a:rPr>
              <a:t>Ethical standards - Dignity at work, corporate social responsibility, community investment, volunteering.</a:t>
            </a:r>
          </a:p>
          <a:p>
            <a:pPr algn="l">
              <a:buFont typeface="Arial" panose="020B0604020202020204" pitchFamily="34" charset="0"/>
              <a:buChar char="•"/>
            </a:pPr>
            <a:r>
              <a:rPr lang="en-GB" i="0" dirty="0">
                <a:solidFill>
                  <a:srgbClr val="58595B"/>
                </a:solidFill>
                <a:effectLst/>
                <a:latin typeface="Open Sans" panose="020B0606030504020204" pitchFamily="34" charset="0"/>
              </a:rPr>
              <a:t>Inclusion and diversity - Valuing difference, cultural engagement, training for employees and managers.</a:t>
            </a:r>
          </a:p>
          <a:p>
            <a:pPr algn="l"/>
            <a:r>
              <a:rPr lang="en-GB" i="0" dirty="0">
                <a:solidFill>
                  <a:srgbClr val="58595B"/>
                </a:solidFill>
                <a:effectLst/>
                <a:latin typeface="Open Sans" panose="020B0606030504020204" pitchFamily="34" charset="0"/>
              </a:rPr>
              <a:t>4. Collective/Social</a:t>
            </a:r>
          </a:p>
          <a:p>
            <a:pPr algn="l">
              <a:buFont typeface="Arial" panose="020B0604020202020204" pitchFamily="34" charset="0"/>
              <a:buChar char="•"/>
            </a:pPr>
            <a:r>
              <a:rPr lang="en-GB" i="0" dirty="0">
                <a:solidFill>
                  <a:srgbClr val="58595B"/>
                </a:solidFill>
                <a:effectLst/>
                <a:latin typeface="Open Sans" panose="020B0606030504020204" pitchFamily="34" charset="0"/>
              </a:rPr>
              <a:t>Employee voice - Communication, consultation, genuine dialogue, involvement in decision making.</a:t>
            </a:r>
          </a:p>
          <a:p>
            <a:pPr algn="l">
              <a:buFont typeface="Arial" panose="020B0604020202020204" pitchFamily="34" charset="0"/>
              <a:buChar char="•"/>
            </a:pPr>
            <a:r>
              <a:rPr lang="en-GB" i="0" dirty="0">
                <a:solidFill>
                  <a:srgbClr val="58595B"/>
                </a:solidFill>
                <a:effectLst/>
                <a:latin typeface="Open Sans" panose="020B0606030504020204" pitchFamily="34" charset="0"/>
              </a:rPr>
              <a:t>Positive relationships - Management style, teamworking, healthy relationships with peers and managers, dignity and respect.</a:t>
            </a:r>
          </a:p>
          <a:p>
            <a:pPr algn="l"/>
            <a:r>
              <a:rPr lang="en-GB" i="0" dirty="0">
                <a:solidFill>
                  <a:srgbClr val="58595B"/>
                </a:solidFill>
                <a:effectLst/>
                <a:latin typeface="Open Sans" panose="020B0606030504020204" pitchFamily="34" charset="0"/>
              </a:rPr>
              <a:t>5. Personal growth</a:t>
            </a:r>
          </a:p>
          <a:p>
            <a:pPr algn="l">
              <a:buFont typeface="Arial" panose="020B0604020202020204" pitchFamily="34" charset="0"/>
              <a:buChar char="•"/>
            </a:pPr>
            <a:r>
              <a:rPr lang="en-GB" i="0" dirty="0">
                <a:solidFill>
                  <a:srgbClr val="58595B"/>
                </a:solidFill>
                <a:effectLst/>
                <a:latin typeface="Open Sans" panose="020B0606030504020204" pitchFamily="34" charset="0"/>
              </a:rPr>
              <a:t>Career development - Mentoring, coaching, performance management, performance development plans, skills utilisation, succession planning.</a:t>
            </a:r>
          </a:p>
          <a:p>
            <a:pPr algn="l">
              <a:buFont typeface="Arial" panose="020B0604020202020204" pitchFamily="34" charset="0"/>
              <a:buChar char="•"/>
            </a:pPr>
            <a:r>
              <a:rPr lang="en-GB" i="0" dirty="0">
                <a:solidFill>
                  <a:srgbClr val="58595B"/>
                </a:solidFill>
                <a:effectLst/>
                <a:latin typeface="Open Sans" panose="020B0606030504020204" pitchFamily="34" charset="0"/>
              </a:rPr>
              <a:t>Emotional - Positive relationships, personal resilience training, financial wellbeing.</a:t>
            </a:r>
          </a:p>
          <a:p>
            <a:pPr algn="l">
              <a:buFont typeface="Arial" panose="020B0604020202020204" pitchFamily="34" charset="0"/>
              <a:buChar char="•"/>
            </a:pPr>
            <a:r>
              <a:rPr lang="en-GB" i="0" dirty="0">
                <a:solidFill>
                  <a:srgbClr val="58595B"/>
                </a:solidFill>
                <a:effectLst/>
                <a:latin typeface="Open Sans" panose="020B0606030504020204" pitchFamily="34" charset="0"/>
              </a:rPr>
              <a:t>Lifelong learning - Performance development plans, access to training, mid-career review, technical and vocational learning, challenging work.</a:t>
            </a:r>
          </a:p>
          <a:p>
            <a:pPr algn="l">
              <a:buFont typeface="Arial" panose="020B0604020202020204" pitchFamily="34" charset="0"/>
              <a:buChar char="•"/>
            </a:pPr>
            <a:r>
              <a:rPr lang="en-GB" i="0" dirty="0">
                <a:solidFill>
                  <a:srgbClr val="58595B"/>
                </a:solidFill>
                <a:effectLst/>
                <a:latin typeface="Open Sans" panose="020B0606030504020204" pitchFamily="34" charset="0"/>
              </a:rPr>
              <a:t>Creativity - Open and collaborative culture, innovation workshops.</a:t>
            </a:r>
          </a:p>
          <a:p>
            <a:pPr algn="l"/>
            <a:r>
              <a:rPr lang="en-GB" i="0" dirty="0">
                <a:solidFill>
                  <a:srgbClr val="58595B"/>
                </a:solidFill>
                <a:effectLst/>
                <a:latin typeface="Open Sans" panose="020B0606030504020204" pitchFamily="34" charset="0"/>
              </a:rPr>
              <a:t>6. Good lifestyle choices</a:t>
            </a:r>
          </a:p>
          <a:p>
            <a:pPr algn="l">
              <a:buFont typeface="Arial" panose="020B0604020202020204" pitchFamily="34" charset="0"/>
              <a:buChar char="•"/>
            </a:pPr>
            <a:r>
              <a:rPr lang="en-GB" i="0" dirty="0">
                <a:solidFill>
                  <a:srgbClr val="58595B"/>
                </a:solidFill>
                <a:effectLst/>
                <a:latin typeface="Open Sans" panose="020B0606030504020204" pitchFamily="34" charset="0"/>
              </a:rPr>
              <a:t>Physical activity - Walking clubs, lunchtime yoga, charity walks.</a:t>
            </a:r>
          </a:p>
          <a:p>
            <a:pPr algn="l">
              <a:buFont typeface="Arial" panose="020B0604020202020204" pitchFamily="34" charset="0"/>
              <a:buChar char="•"/>
            </a:pPr>
            <a:r>
              <a:rPr lang="en-GB" i="0" dirty="0">
                <a:solidFill>
                  <a:srgbClr val="58595B"/>
                </a:solidFill>
                <a:effectLst/>
                <a:latin typeface="Open Sans" panose="020B0606030504020204" pitchFamily="34" charset="0"/>
              </a:rPr>
              <a:t>Healthy eating - Recipe clubs, healthy menu choices in the canteen.</a:t>
            </a:r>
          </a:p>
          <a:p>
            <a:pPr algn="l"/>
            <a:r>
              <a:rPr lang="en-GB" i="0" dirty="0">
                <a:solidFill>
                  <a:srgbClr val="58595B"/>
                </a:solidFill>
                <a:effectLst/>
                <a:latin typeface="Open Sans" panose="020B0606030504020204" pitchFamily="34" charset="0"/>
              </a:rPr>
              <a:t>7. Financial wellbeing</a:t>
            </a:r>
          </a:p>
          <a:p>
            <a:pPr algn="l">
              <a:buFont typeface="Arial" panose="020B0604020202020204" pitchFamily="34" charset="0"/>
              <a:buChar char="•"/>
            </a:pPr>
            <a:r>
              <a:rPr lang="en-GB" i="0" dirty="0">
                <a:solidFill>
                  <a:srgbClr val="58595B"/>
                </a:solidFill>
                <a:effectLst/>
                <a:latin typeface="Open Sans" panose="020B0606030504020204" pitchFamily="34" charset="0"/>
              </a:rPr>
              <a:t>Fair pay and benefit policies - Pay rates above the statutory National Minimum/Living Wage, flexible benefits scheme.</a:t>
            </a:r>
          </a:p>
          <a:p>
            <a:pPr algn="l">
              <a:buFont typeface="Arial" panose="020B0604020202020204" pitchFamily="34" charset="0"/>
              <a:buChar char="•"/>
            </a:pPr>
            <a:r>
              <a:rPr lang="en-GB" i="0" dirty="0">
                <a:solidFill>
                  <a:srgbClr val="58595B"/>
                </a:solidFill>
                <a:effectLst/>
                <a:latin typeface="Open Sans" panose="020B0606030504020204" pitchFamily="34" charset="0"/>
              </a:rPr>
              <a:t>Retirement planning - Phased retirement such as a three- or four-day week, pre-retirement courses for people approaching retirement.</a:t>
            </a:r>
          </a:p>
          <a:p>
            <a:pPr algn="l">
              <a:buFont typeface="Arial" panose="020B0604020202020204" pitchFamily="34" charset="0"/>
              <a:buChar char="•"/>
            </a:pPr>
            <a:r>
              <a:rPr lang="en-GB" i="0" dirty="0">
                <a:solidFill>
                  <a:srgbClr val="58595B"/>
                </a:solidFill>
                <a:effectLst/>
                <a:latin typeface="Open Sans" panose="020B0606030504020204" pitchFamily="34" charset="0"/>
              </a:rPr>
              <a:t>Employee financial support- Employee assistance programme offering debt counselling, signposting to external sources of free advice (for example, Citizens Advice), access to independent financial advisers.</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6</a:t>
            </a:fld>
            <a:endParaRPr lang="en-GB"/>
          </a:p>
        </p:txBody>
      </p:sp>
    </p:spTree>
    <p:extLst>
      <p:ext uri="{BB962C8B-B14F-4D97-AF65-F5344CB8AC3E}">
        <p14:creationId xmlns:p14="http://schemas.microsoft.com/office/powerpoint/2010/main" val="129593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000000"/>
                </a:solidFill>
                <a:effectLst/>
                <a:latin typeface="garamond-premier-pro"/>
              </a:rPr>
              <a:t>People Management </a:t>
            </a:r>
            <a:r>
              <a:rPr lang="en-GB" dirty="0">
                <a:hlinkClick r:id="rId3"/>
              </a:rPr>
              <a:t>102926 (peoplemanagement.co.uk)</a:t>
            </a:r>
            <a:endParaRPr lang="en-GB" b="0" i="0" dirty="0">
              <a:solidFill>
                <a:srgbClr val="000000"/>
              </a:solidFill>
              <a:effectLst/>
              <a:latin typeface="garamond-premier-pro"/>
            </a:endParaRPr>
          </a:p>
          <a:p>
            <a:pPr algn="l" fontAlgn="base"/>
            <a:endParaRPr lang="en-GB" dirty="0">
              <a:solidFill>
                <a:srgbClr val="000000"/>
              </a:solidFill>
              <a:latin typeface="garamond-premier-pro"/>
            </a:endParaRPr>
          </a:p>
          <a:p>
            <a:pPr algn="l" fontAlgn="base"/>
            <a:endParaRPr lang="en-GB" b="0" i="0" dirty="0">
              <a:solidFill>
                <a:srgbClr val="000000"/>
              </a:solidFill>
              <a:effectLst/>
              <a:latin typeface="garamond-premier-pro"/>
            </a:endParaRPr>
          </a:p>
          <a:p>
            <a:pPr algn="l" fontAlgn="base"/>
            <a:r>
              <a:rPr lang="en-GB" b="0" i="0" dirty="0">
                <a:solidFill>
                  <a:srgbClr val="000000"/>
                </a:solidFill>
                <a:effectLst/>
                <a:latin typeface="garamond-premier-pro"/>
              </a:rPr>
              <a:t>In fact, </a:t>
            </a:r>
            <a:r>
              <a:rPr lang="en-GB" b="0" i="0" u="sng" dirty="0">
                <a:solidFill>
                  <a:srgbClr val="DA0014"/>
                </a:solidFill>
                <a:effectLst/>
                <a:latin typeface="garamond-premier-pro"/>
                <a:hlinkClick r:id="rId4"/>
              </a:rPr>
              <a:t>two-fifths (39 per cent) of employees</a:t>
            </a:r>
            <a:r>
              <a:rPr lang="en-GB" b="0" i="0" dirty="0">
                <a:solidFill>
                  <a:srgbClr val="000000"/>
                </a:solidFill>
                <a:effectLst/>
                <a:latin typeface="garamond-premier-pro"/>
              </a:rPr>
              <a:t> across the economy have cited a decline in their mental health as a result of their employer not supporting their wellbeing during the pandemic, leading 30 per cent of respondents to search for a new job and a quarter to become less productive. Meanwhile, across the UK as a whole, </a:t>
            </a:r>
            <a:r>
              <a:rPr lang="en-GB" b="0" i="0" u="sng" dirty="0">
                <a:solidFill>
                  <a:srgbClr val="DA0014"/>
                </a:solidFill>
                <a:effectLst/>
                <a:latin typeface="garamond-premier-pro"/>
                <a:hlinkClick r:id="rId5"/>
              </a:rPr>
              <a:t>poor mental health costs employers</a:t>
            </a:r>
            <a:r>
              <a:rPr lang="en-GB" b="0" i="0" dirty="0">
                <a:solidFill>
                  <a:srgbClr val="000000"/>
                </a:solidFill>
                <a:effectLst/>
                <a:latin typeface="garamond-premier-pro"/>
              </a:rPr>
              <a:t> up to £45 billion per year.</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7</a:t>
            </a:fld>
            <a:endParaRPr lang="en-GB"/>
          </a:p>
        </p:txBody>
      </p:sp>
    </p:spTree>
    <p:extLst>
      <p:ext uri="{BB962C8B-B14F-4D97-AF65-F5344CB8AC3E}">
        <p14:creationId xmlns:p14="http://schemas.microsoft.com/office/powerpoint/2010/main" val="251206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drivers: </a:t>
            </a:r>
          </a:p>
          <a:p>
            <a:r>
              <a:rPr lang="en-GB" dirty="0"/>
              <a:t>Health  - Mental &amp; Emotional Health (Stress, resilience, availability of support) &amp; Physical Health (R&amp;R, exercise, breaks, nourishment, barriers to recovery)</a:t>
            </a:r>
          </a:p>
          <a:p>
            <a:r>
              <a:rPr lang="en-GB" dirty="0"/>
              <a:t>Working Relationships – Respect, Support, Communication, Belonging, Atmosphere, Fairness, Change Management </a:t>
            </a:r>
          </a:p>
          <a:p>
            <a:r>
              <a:rPr lang="en-GB" dirty="0"/>
              <a:t>Security -  Financial, Career, Safety, Planning for the future</a:t>
            </a:r>
          </a:p>
          <a:p>
            <a:r>
              <a:rPr lang="en-GB" dirty="0"/>
              <a:t>Environment – Physical (Facilities, Tools, Commute) Mental/Emotional (Fairness, Values, Culture)</a:t>
            </a:r>
          </a:p>
          <a:p>
            <a:r>
              <a:rPr lang="en-GB" dirty="0"/>
              <a:t>Engagement/Purpose/Satisfaction – Clear Goals, Motivation, Workload, Competence, Career Development, Ability to Influence Decisions, Autonomy </a:t>
            </a:r>
          </a:p>
          <a:p>
            <a:endParaRPr lang="en-GB" dirty="0"/>
          </a:p>
          <a:p>
            <a:r>
              <a:rPr lang="en-GB" b="1" dirty="0"/>
              <a:t>Utilisation and Evaluation</a:t>
            </a:r>
          </a:p>
          <a:p>
            <a:r>
              <a:rPr lang="en-GB" dirty="0"/>
              <a:t>What data is available to you? Qualitative Vs Quantitative</a:t>
            </a:r>
          </a:p>
          <a:p>
            <a:r>
              <a:rPr lang="en-GB" dirty="0"/>
              <a:t>Usage, Surveys, Focus Groups, EAP statistics, HR Data, Exit Interviews</a:t>
            </a:r>
          </a:p>
          <a:p>
            <a:endParaRPr lang="en-GB" dirty="0"/>
          </a:p>
          <a:p>
            <a:r>
              <a:rPr lang="en-GB" b="1" dirty="0"/>
              <a:t>Benchmarking</a:t>
            </a:r>
          </a:p>
          <a:p>
            <a:r>
              <a:rPr lang="en-GB" b="0" dirty="0"/>
              <a:t>What are your competitors offering, especially industry leaders. Comprehensive information is not readily available but often initiatives are listed on their website and in job adverts. </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8</a:t>
            </a:fld>
            <a:endParaRPr lang="en-GB"/>
          </a:p>
        </p:txBody>
      </p:sp>
    </p:spTree>
    <p:extLst>
      <p:ext uri="{BB962C8B-B14F-4D97-AF65-F5344CB8AC3E}">
        <p14:creationId xmlns:p14="http://schemas.microsoft.com/office/powerpoint/2010/main" val="203312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Management Buy In</a:t>
            </a:r>
          </a:p>
          <a:p>
            <a:r>
              <a:rPr lang="en-GB" dirty="0"/>
              <a:t>For any strategy to work you need management buy in – for this you will need to be clear on goals and how success will be measured and what resources/budget you will need. </a:t>
            </a:r>
          </a:p>
          <a:p>
            <a:r>
              <a:rPr lang="en-GB" dirty="0"/>
              <a:t>CEO – Lead by example (inspiration). Finance – show financial impact. People – Metrics, internal communications, values. IT – Technology will be needed, project, infrastructure enablers. Marketing – Employer branding, external communications</a:t>
            </a:r>
          </a:p>
          <a:p>
            <a:endParaRPr lang="en-GB" dirty="0"/>
          </a:p>
          <a:p>
            <a:endParaRPr lang="en-GB" b="1" dirty="0"/>
          </a:p>
          <a:p>
            <a:r>
              <a:rPr lang="en-GB" b="1" dirty="0"/>
              <a:t>Research </a:t>
            </a:r>
          </a:p>
          <a:p>
            <a:r>
              <a:rPr lang="en-GB" dirty="0"/>
              <a:t>If you don’t already complete employee surveys it is good to start with one to get a baseline. </a:t>
            </a:r>
          </a:p>
          <a:p>
            <a:r>
              <a:rPr lang="en-GB" dirty="0"/>
              <a:t>Online Questionnaires, Interviews, online forums, </a:t>
            </a:r>
          </a:p>
          <a:p>
            <a:endParaRPr lang="en-GB" dirty="0"/>
          </a:p>
          <a:p>
            <a:endParaRPr lang="en-GB" b="1" dirty="0"/>
          </a:p>
          <a:p>
            <a:r>
              <a:rPr lang="en-GB" b="1" dirty="0"/>
              <a:t>Analysing Data</a:t>
            </a:r>
          </a:p>
          <a:p>
            <a:r>
              <a:rPr lang="en-GB" dirty="0"/>
              <a:t>Recognise that different demographics may value different initiatives. Those with children may prefer a greater work life balance, whilst those trying to get on the housing ladder may appreciate financial initiatives. </a:t>
            </a:r>
          </a:p>
          <a:p>
            <a:r>
              <a:rPr lang="en-GB" dirty="0"/>
              <a:t>Use statistical data to gain an overview but use the qualitative data to drill into the details. </a:t>
            </a:r>
          </a:p>
          <a:p>
            <a:endParaRPr lang="en-GB" dirty="0"/>
          </a:p>
        </p:txBody>
      </p:sp>
      <p:sp>
        <p:nvSpPr>
          <p:cNvPr id="4" name="Slide Number Placeholder 3"/>
          <p:cNvSpPr>
            <a:spLocks noGrp="1"/>
          </p:cNvSpPr>
          <p:nvPr>
            <p:ph type="sldNum" sz="quarter" idx="5"/>
          </p:nvPr>
        </p:nvSpPr>
        <p:spPr/>
        <p:txBody>
          <a:bodyPr/>
          <a:lstStyle/>
          <a:p>
            <a:fld id="{EE367283-A0CB-4936-81EF-E468B87A0A3F}" type="slidenum">
              <a:rPr lang="en-GB" smtClean="0"/>
              <a:t>9</a:t>
            </a:fld>
            <a:endParaRPr lang="en-GB"/>
          </a:p>
        </p:txBody>
      </p:sp>
    </p:spTree>
    <p:extLst>
      <p:ext uri="{BB962C8B-B14F-4D97-AF65-F5344CB8AC3E}">
        <p14:creationId xmlns:p14="http://schemas.microsoft.com/office/powerpoint/2010/main" val="180466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CF1E-A7C6-4CE5-A0A4-00C125B910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B943E8-DF6F-40B1-8229-6BCAA0B30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842C33-5910-4755-AE42-43B1D6815DAC}"/>
              </a:ext>
            </a:extLst>
          </p:cNvPr>
          <p:cNvSpPr>
            <a:spLocks noGrp="1"/>
          </p:cNvSpPr>
          <p:nvPr>
            <p:ph type="dt" sz="half" idx="10"/>
          </p:nvPr>
        </p:nvSpPr>
        <p:spPr/>
        <p:txBody>
          <a:bodyPr/>
          <a:lstStyle/>
          <a:p>
            <a:fld id="{174D6266-8F72-4759-98B4-9689D56E67E9}" type="datetimeFigureOut">
              <a:rPr lang="en-GB" smtClean="0"/>
              <a:t>09/01/2023</a:t>
            </a:fld>
            <a:endParaRPr lang="en-GB"/>
          </a:p>
        </p:txBody>
      </p:sp>
      <p:sp>
        <p:nvSpPr>
          <p:cNvPr id="5" name="Footer Placeholder 4">
            <a:extLst>
              <a:ext uri="{FF2B5EF4-FFF2-40B4-BE49-F238E27FC236}">
                <a16:creationId xmlns:a16="http://schemas.microsoft.com/office/drawing/2014/main" id="{151C1BEF-BEE1-438B-B802-82F1E9FFF3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017E33-6482-46EE-965F-E99045594B65}"/>
              </a:ext>
            </a:extLst>
          </p:cNvPr>
          <p:cNvSpPr>
            <a:spLocks noGrp="1"/>
          </p:cNvSpPr>
          <p:nvPr>
            <p:ph type="sldNum" sz="quarter" idx="12"/>
          </p:nvPr>
        </p:nvSpPr>
        <p:spPr/>
        <p:txBody>
          <a:bodyPr/>
          <a:lstStyle/>
          <a:p>
            <a:fld id="{3B7DCB6C-8322-4BA1-AF66-92A4EEC8DA71}" type="slidenum">
              <a:rPr lang="en-GB" smtClean="0"/>
              <a:t>‹#›</a:t>
            </a:fld>
            <a:endParaRPr lang="en-GB"/>
          </a:p>
        </p:txBody>
      </p:sp>
    </p:spTree>
    <p:extLst>
      <p:ext uri="{BB962C8B-B14F-4D97-AF65-F5344CB8AC3E}">
        <p14:creationId xmlns:p14="http://schemas.microsoft.com/office/powerpoint/2010/main" val="1167755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7FDA-1416-4E75-9E8D-B09863A2AF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13DBAB-7E05-4139-B2C6-EEDCA9A971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EFFDAD-C31D-40F7-AFE7-44782F189FFF}"/>
              </a:ext>
            </a:extLst>
          </p:cNvPr>
          <p:cNvSpPr>
            <a:spLocks noGrp="1"/>
          </p:cNvSpPr>
          <p:nvPr>
            <p:ph type="dt" sz="half" idx="10"/>
          </p:nvPr>
        </p:nvSpPr>
        <p:spPr/>
        <p:txBody>
          <a:bodyPr/>
          <a:lstStyle/>
          <a:p>
            <a:fld id="{174D6266-8F72-4759-98B4-9689D56E67E9}" type="datetimeFigureOut">
              <a:rPr lang="en-GB" smtClean="0"/>
              <a:t>09/01/2023</a:t>
            </a:fld>
            <a:endParaRPr lang="en-GB"/>
          </a:p>
        </p:txBody>
      </p:sp>
      <p:sp>
        <p:nvSpPr>
          <p:cNvPr id="5" name="Footer Placeholder 4">
            <a:extLst>
              <a:ext uri="{FF2B5EF4-FFF2-40B4-BE49-F238E27FC236}">
                <a16:creationId xmlns:a16="http://schemas.microsoft.com/office/drawing/2014/main" id="{B8920A11-6CF2-4361-8685-508CCFB59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EAAF49-916F-4F47-BFA9-5811F0173B90}"/>
              </a:ext>
            </a:extLst>
          </p:cNvPr>
          <p:cNvSpPr>
            <a:spLocks noGrp="1"/>
          </p:cNvSpPr>
          <p:nvPr>
            <p:ph type="sldNum" sz="quarter" idx="12"/>
          </p:nvPr>
        </p:nvSpPr>
        <p:spPr/>
        <p:txBody>
          <a:bodyPr/>
          <a:lstStyle/>
          <a:p>
            <a:fld id="{3B7DCB6C-8322-4BA1-AF66-92A4EEC8DA71}" type="slidenum">
              <a:rPr lang="en-GB" smtClean="0"/>
              <a:t>‹#›</a:t>
            </a:fld>
            <a:endParaRPr lang="en-GB"/>
          </a:p>
        </p:txBody>
      </p:sp>
    </p:spTree>
    <p:extLst>
      <p:ext uri="{BB962C8B-B14F-4D97-AF65-F5344CB8AC3E}">
        <p14:creationId xmlns:p14="http://schemas.microsoft.com/office/powerpoint/2010/main" val="327159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D6662-F574-4B67-8FF6-9A0F4CA60C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2E8F80-AF1E-42C9-A2DA-7170290315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B4393F-223A-47E3-83FB-90F8779C8A46}"/>
              </a:ext>
            </a:extLst>
          </p:cNvPr>
          <p:cNvSpPr>
            <a:spLocks noGrp="1"/>
          </p:cNvSpPr>
          <p:nvPr>
            <p:ph type="dt" sz="half" idx="10"/>
          </p:nvPr>
        </p:nvSpPr>
        <p:spPr/>
        <p:txBody>
          <a:bodyPr/>
          <a:lstStyle/>
          <a:p>
            <a:fld id="{174D6266-8F72-4759-98B4-9689D56E67E9}" type="datetimeFigureOut">
              <a:rPr lang="en-GB" smtClean="0"/>
              <a:t>09/01/2023</a:t>
            </a:fld>
            <a:endParaRPr lang="en-GB"/>
          </a:p>
        </p:txBody>
      </p:sp>
      <p:sp>
        <p:nvSpPr>
          <p:cNvPr id="5" name="Footer Placeholder 4">
            <a:extLst>
              <a:ext uri="{FF2B5EF4-FFF2-40B4-BE49-F238E27FC236}">
                <a16:creationId xmlns:a16="http://schemas.microsoft.com/office/drawing/2014/main" id="{983861F3-9144-4EB0-94BD-080359E6D0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6A9F46-0435-4EF7-AD35-A8982C7823CA}"/>
              </a:ext>
            </a:extLst>
          </p:cNvPr>
          <p:cNvSpPr>
            <a:spLocks noGrp="1"/>
          </p:cNvSpPr>
          <p:nvPr>
            <p:ph type="sldNum" sz="quarter" idx="12"/>
          </p:nvPr>
        </p:nvSpPr>
        <p:spPr/>
        <p:txBody>
          <a:bodyPr/>
          <a:lstStyle/>
          <a:p>
            <a:fld id="{3B7DCB6C-8322-4BA1-AF66-92A4EEC8DA71}" type="slidenum">
              <a:rPr lang="en-GB" smtClean="0"/>
              <a:t>‹#›</a:t>
            </a:fld>
            <a:endParaRPr lang="en-GB"/>
          </a:p>
        </p:txBody>
      </p:sp>
    </p:spTree>
    <p:extLst>
      <p:ext uri="{BB962C8B-B14F-4D97-AF65-F5344CB8AC3E}">
        <p14:creationId xmlns:p14="http://schemas.microsoft.com/office/powerpoint/2010/main" val="37844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CAD3-F14A-4904-B426-DBC0938E20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8D884E-A93D-4320-A947-DC305ECD5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8D9AB5-948A-40AE-8A08-3E7CC6286789}"/>
              </a:ext>
            </a:extLst>
          </p:cNvPr>
          <p:cNvSpPr>
            <a:spLocks noGrp="1"/>
          </p:cNvSpPr>
          <p:nvPr>
            <p:ph type="dt" sz="half" idx="10"/>
          </p:nvPr>
        </p:nvSpPr>
        <p:spPr/>
        <p:txBody>
          <a:bodyPr/>
          <a:lstStyle/>
          <a:p>
            <a:fld id="{174D6266-8F72-4759-98B4-9689D56E67E9}" type="datetimeFigureOut">
              <a:rPr lang="en-GB" smtClean="0"/>
              <a:t>09/01/2023</a:t>
            </a:fld>
            <a:endParaRPr lang="en-GB"/>
          </a:p>
        </p:txBody>
      </p:sp>
      <p:sp>
        <p:nvSpPr>
          <p:cNvPr id="5" name="Footer Placeholder 4">
            <a:extLst>
              <a:ext uri="{FF2B5EF4-FFF2-40B4-BE49-F238E27FC236}">
                <a16:creationId xmlns:a16="http://schemas.microsoft.com/office/drawing/2014/main" id="{3307FBFA-D7E1-4347-8D56-7CDCC252F1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BE7D88-AD3C-4380-A02F-7B8C6E2C998A}"/>
              </a:ext>
            </a:extLst>
          </p:cNvPr>
          <p:cNvSpPr>
            <a:spLocks noGrp="1"/>
          </p:cNvSpPr>
          <p:nvPr>
            <p:ph type="sldNum" sz="quarter" idx="12"/>
          </p:nvPr>
        </p:nvSpPr>
        <p:spPr/>
        <p:txBody>
          <a:bodyPr/>
          <a:lstStyle/>
          <a:p>
            <a:fld id="{3B7DCB6C-8322-4BA1-AF66-92A4EEC8DA71}" type="slidenum">
              <a:rPr lang="en-GB" smtClean="0"/>
              <a:t>‹#›</a:t>
            </a:fld>
            <a:endParaRPr lang="en-GB"/>
          </a:p>
        </p:txBody>
      </p:sp>
    </p:spTree>
    <p:extLst>
      <p:ext uri="{BB962C8B-B14F-4D97-AF65-F5344CB8AC3E}">
        <p14:creationId xmlns:p14="http://schemas.microsoft.com/office/powerpoint/2010/main" val="363417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D230-0B73-4E78-B5F4-345BD591AC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649F0A-FA6B-4F15-A311-4D767DB0B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50675B-677A-4618-B2C7-B42B88902235}"/>
              </a:ext>
            </a:extLst>
          </p:cNvPr>
          <p:cNvSpPr>
            <a:spLocks noGrp="1"/>
          </p:cNvSpPr>
          <p:nvPr>
            <p:ph type="dt" sz="half" idx="10"/>
          </p:nvPr>
        </p:nvSpPr>
        <p:spPr/>
        <p:txBody>
          <a:bodyPr/>
          <a:lstStyle/>
          <a:p>
            <a:fld id="{174D6266-8F72-4759-98B4-9689D56E67E9}" type="datetimeFigureOut">
              <a:rPr lang="en-GB" smtClean="0"/>
              <a:t>09/01/2023</a:t>
            </a:fld>
            <a:endParaRPr lang="en-GB"/>
          </a:p>
        </p:txBody>
      </p:sp>
      <p:sp>
        <p:nvSpPr>
          <p:cNvPr id="5" name="Footer Placeholder 4">
            <a:extLst>
              <a:ext uri="{FF2B5EF4-FFF2-40B4-BE49-F238E27FC236}">
                <a16:creationId xmlns:a16="http://schemas.microsoft.com/office/drawing/2014/main" id="{DA897C7B-EDB4-4F23-97DA-21C3028158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276B14-7248-4A10-9362-A436DC7DF8A9}"/>
              </a:ext>
            </a:extLst>
          </p:cNvPr>
          <p:cNvSpPr>
            <a:spLocks noGrp="1"/>
          </p:cNvSpPr>
          <p:nvPr>
            <p:ph type="sldNum" sz="quarter" idx="12"/>
          </p:nvPr>
        </p:nvSpPr>
        <p:spPr/>
        <p:txBody>
          <a:bodyPr/>
          <a:lstStyle/>
          <a:p>
            <a:fld id="{3B7DCB6C-8322-4BA1-AF66-92A4EEC8DA71}" type="slidenum">
              <a:rPr lang="en-GB" smtClean="0"/>
              <a:t>‹#›</a:t>
            </a:fld>
            <a:endParaRPr lang="en-GB"/>
          </a:p>
        </p:txBody>
      </p:sp>
    </p:spTree>
    <p:extLst>
      <p:ext uri="{BB962C8B-B14F-4D97-AF65-F5344CB8AC3E}">
        <p14:creationId xmlns:p14="http://schemas.microsoft.com/office/powerpoint/2010/main" val="253130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D703-B0C4-4301-A75C-62A2F4674C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3D9BF-44AC-4037-89EF-1359AEC673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BB941F-ADFD-435C-A629-F9B91A03E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5F2769-CA30-4B7F-8305-E25A00735D8B}"/>
              </a:ext>
            </a:extLst>
          </p:cNvPr>
          <p:cNvSpPr>
            <a:spLocks noGrp="1"/>
          </p:cNvSpPr>
          <p:nvPr>
            <p:ph type="dt" sz="half" idx="10"/>
          </p:nvPr>
        </p:nvSpPr>
        <p:spPr/>
        <p:txBody>
          <a:bodyPr/>
          <a:lstStyle/>
          <a:p>
            <a:fld id="{174D6266-8F72-4759-98B4-9689D56E67E9}" type="datetimeFigureOut">
              <a:rPr lang="en-GB" smtClean="0"/>
              <a:t>09/01/2023</a:t>
            </a:fld>
            <a:endParaRPr lang="en-GB"/>
          </a:p>
        </p:txBody>
      </p:sp>
      <p:sp>
        <p:nvSpPr>
          <p:cNvPr id="6" name="Footer Placeholder 5">
            <a:extLst>
              <a:ext uri="{FF2B5EF4-FFF2-40B4-BE49-F238E27FC236}">
                <a16:creationId xmlns:a16="http://schemas.microsoft.com/office/drawing/2014/main" id="{8DE8EB70-DD89-4C47-BFBD-2A275BA667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02475C-EBCE-4790-827C-DE1FB63241E8}"/>
              </a:ext>
            </a:extLst>
          </p:cNvPr>
          <p:cNvSpPr>
            <a:spLocks noGrp="1"/>
          </p:cNvSpPr>
          <p:nvPr>
            <p:ph type="sldNum" sz="quarter" idx="12"/>
          </p:nvPr>
        </p:nvSpPr>
        <p:spPr/>
        <p:txBody>
          <a:bodyPr/>
          <a:lstStyle/>
          <a:p>
            <a:fld id="{3B7DCB6C-8322-4BA1-AF66-92A4EEC8DA71}" type="slidenum">
              <a:rPr lang="en-GB" smtClean="0"/>
              <a:t>‹#›</a:t>
            </a:fld>
            <a:endParaRPr lang="en-GB"/>
          </a:p>
        </p:txBody>
      </p:sp>
    </p:spTree>
    <p:extLst>
      <p:ext uri="{BB962C8B-B14F-4D97-AF65-F5344CB8AC3E}">
        <p14:creationId xmlns:p14="http://schemas.microsoft.com/office/powerpoint/2010/main" val="202772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DB93-B6AD-4FA3-9AC4-0C5AB0625D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D873DC-1DD4-4D61-8956-B74FF5FA11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BB987B-1C37-4F00-9A8C-52EF1F7AFE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4674B4-D1ED-49A4-A8E9-94462B3F7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033231-46C5-49F4-B113-0E8605E51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347A38-C8D4-40DC-9116-1D4A7B3DE616}"/>
              </a:ext>
            </a:extLst>
          </p:cNvPr>
          <p:cNvSpPr>
            <a:spLocks noGrp="1"/>
          </p:cNvSpPr>
          <p:nvPr>
            <p:ph type="dt" sz="half" idx="10"/>
          </p:nvPr>
        </p:nvSpPr>
        <p:spPr/>
        <p:txBody>
          <a:bodyPr/>
          <a:lstStyle/>
          <a:p>
            <a:fld id="{174D6266-8F72-4759-98B4-9689D56E67E9}" type="datetimeFigureOut">
              <a:rPr lang="en-GB" smtClean="0"/>
              <a:t>09/01/2023</a:t>
            </a:fld>
            <a:endParaRPr lang="en-GB"/>
          </a:p>
        </p:txBody>
      </p:sp>
      <p:sp>
        <p:nvSpPr>
          <p:cNvPr id="8" name="Footer Placeholder 7">
            <a:extLst>
              <a:ext uri="{FF2B5EF4-FFF2-40B4-BE49-F238E27FC236}">
                <a16:creationId xmlns:a16="http://schemas.microsoft.com/office/drawing/2014/main" id="{130E5F23-1765-439C-97C1-41CA94EBF4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25FA8B-0AA4-452A-8E9F-DDBE9C9E0AF2}"/>
              </a:ext>
            </a:extLst>
          </p:cNvPr>
          <p:cNvSpPr>
            <a:spLocks noGrp="1"/>
          </p:cNvSpPr>
          <p:nvPr>
            <p:ph type="sldNum" sz="quarter" idx="12"/>
          </p:nvPr>
        </p:nvSpPr>
        <p:spPr/>
        <p:txBody>
          <a:bodyPr/>
          <a:lstStyle/>
          <a:p>
            <a:fld id="{3B7DCB6C-8322-4BA1-AF66-92A4EEC8DA71}" type="slidenum">
              <a:rPr lang="en-GB" smtClean="0"/>
              <a:t>‹#›</a:t>
            </a:fld>
            <a:endParaRPr lang="en-GB"/>
          </a:p>
        </p:txBody>
      </p:sp>
    </p:spTree>
    <p:extLst>
      <p:ext uri="{BB962C8B-B14F-4D97-AF65-F5344CB8AC3E}">
        <p14:creationId xmlns:p14="http://schemas.microsoft.com/office/powerpoint/2010/main" val="185905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55F5-F1AF-4725-8A86-EFA1312058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158B9F-9DD0-412F-8E68-273FA54A9703}"/>
              </a:ext>
            </a:extLst>
          </p:cNvPr>
          <p:cNvSpPr>
            <a:spLocks noGrp="1"/>
          </p:cNvSpPr>
          <p:nvPr>
            <p:ph type="dt" sz="half" idx="10"/>
          </p:nvPr>
        </p:nvSpPr>
        <p:spPr/>
        <p:txBody>
          <a:bodyPr/>
          <a:lstStyle/>
          <a:p>
            <a:fld id="{174D6266-8F72-4759-98B4-9689D56E67E9}" type="datetimeFigureOut">
              <a:rPr lang="en-GB" smtClean="0"/>
              <a:t>09/01/2023</a:t>
            </a:fld>
            <a:endParaRPr lang="en-GB"/>
          </a:p>
        </p:txBody>
      </p:sp>
      <p:sp>
        <p:nvSpPr>
          <p:cNvPr id="4" name="Footer Placeholder 3">
            <a:extLst>
              <a:ext uri="{FF2B5EF4-FFF2-40B4-BE49-F238E27FC236}">
                <a16:creationId xmlns:a16="http://schemas.microsoft.com/office/drawing/2014/main" id="{46FD640B-63A0-4341-B2E0-6BD04EB2BA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18D031-DDD1-42FB-AF2F-AE83F538E09F}"/>
              </a:ext>
            </a:extLst>
          </p:cNvPr>
          <p:cNvSpPr>
            <a:spLocks noGrp="1"/>
          </p:cNvSpPr>
          <p:nvPr>
            <p:ph type="sldNum" sz="quarter" idx="12"/>
          </p:nvPr>
        </p:nvSpPr>
        <p:spPr/>
        <p:txBody>
          <a:bodyPr/>
          <a:lstStyle/>
          <a:p>
            <a:fld id="{3B7DCB6C-8322-4BA1-AF66-92A4EEC8DA71}" type="slidenum">
              <a:rPr lang="en-GB" smtClean="0"/>
              <a:t>‹#›</a:t>
            </a:fld>
            <a:endParaRPr lang="en-GB"/>
          </a:p>
        </p:txBody>
      </p:sp>
    </p:spTree>
    <p:extLst>
      <p:ext uri="{BB962C8B-B14F-4D97-AF65-F5344CB8AC3E}">
        <p14:creationId xmlns:p14="http://schemas.microsoft.com/office/powerpoint/2010/main" val="285689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0532F-2B24-4A30-9BB9-BE45513DD922}"/>
              </a:ext>
            </a:extLst>
          </p:cNvPr>
          <p:cNvSpPr>
            <a:spLocks noGrp="1"/>
          </p:cNvSpPr>
          <p:nvPr>
            <p:ph type="dt" sz="half" idx="10"/>
          </p:nvPr>
        </p:nvSpPr>
        <p:spPr/>
        <p:txBody>
          <a:bodyPr/>
          <a:lstStyle/>
          <a:p>
            <a:fld id="{174D6266-8F72-4759-98B4-9689D56E67E9}" type="datetimeFigureOut">
              <a:rPr lang="en-GB" smtClean="0"/>
              <a:t>09/01/2023</a:t>
            </a:fld>
            <a:endParaRPr lang="en-GB"/>
          </a:p>
        </p:txBody>
      </p:sp>
      <p:sp>
        <p:nvSpPr>
          <p:cNvPr id="3" name="Footer Placeholder 2">
            <a:extLst>
              <a:ext uri="{FF2B5EF4-FFF2-40B4-BE49-F238E27FC236}">
                <a16:creationId xmlns:a16="http://schemas.microsoft.com/office/drawing/2014/main" id="{30EEECDD-E28E-4DC2-8048-A25284157F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BA75F8-F305-4B93-BACE-C7B15B26676E}"/>
              </a:ext>
            </a:extLst>
          </p:cNvPr>
          <p:cNvSpPr>
            <a:spLocks noGrp="1"/>
          </p:cNvSpPr>
          <p:nvPr>
            <p:ph type="sldNum" sz="quarter" idx="12"/>
          </p:nvPr>
        </p:nvSpPr>
        <p:spPr/>
        <p:txBody>
          <a:bodyPr/>
          <a:lstStyle/>
          <a:p>
            <a:fld id="{3B7DCB6C-8322-4BA1-AF66-92A4EEC8DA71}" type="slidenum">
              <a:rPr lang="en-GB" smtClean="0"/>
              <a:t>‹#›</a:t>
            </a:fld>
            <a:endParaRPr lang="en-GB"/>
          </a:p>
        </p:txBody>
      </p:sp>
    </p:spTree>
    <p:extLst>
      <p:ext uri="{BB962C8B-B14F-4D97-AF65-F5344CB8AC3E}">
        <p14:creationId xmlns:p14="http://schemas.microsoft.com/office/powerpoint/2010/main" val="400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56C7-34C5-436B-A9AF-98336E4E0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648DC4-151D-4373-AE22-E51DC58D41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4A094C-36FA-4357-9700-16571FF73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CCF56-9909-465E-AAE0-938CC5DD5B51}"/>
              </a:ext>
            </a:extLst>
          </p:cNvPr>
          <p:cNvSpPr>
            <a:spLocks noGrp="1"/>
          </p:cNvSpPr>
          <p:nvPr>
            <p:ph type="dt" sz="half" idx="10"/>
          </p:nvPr>
        </p:nvSpPr>
        <p:spPr/>
        <p:txBody>
          <a:bodyPr/>
          <a:lstStyle/>
          <a:p>
            <a:fld id="{174D6266-8F72-4759-98B4-9689D56E67E9}" type="datetimeFigureOut">
              <a:rPr lang="en-GB" smtClean="0"/>
              <a:t>09/01/2023</a:t>
            </a:fld>
            <a:endParaRPr lang="en-GB"/>
          </a:p>
        </p:txBody>
      </p:sp>
      <p:sp>
        <p:nvSpPr>
          <p:cNvPr id="6" name="Footer Placeholder 5">
            <a:extLst>
              <a:ext uri="{FF2B5EF4-FFF2-40B4-BE49-F238E27FC236}">
                <a16:creationId xmlns:a16="http://schemas.microsoft.com/office/drawing/2014/main" id="{ED5EE4DC-F7D5-4CFF-91BB-721515853C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D0078D-BFC7-4840-80F5-4C38ADAAAD2E}"/>
              </a:ext>
            </a:extLst>
          </p:cNvPr>
          <p:cNvSpPr>
            <a:spLocks noGrp="1"/>
          </p:cNvSpPr>
          <p:nvPr>
            <p:ph type="sldNum" sz="quarter" idx="12"/>
          </p:nvPr>
        </p:nvSpPr>
        <p:spPr/>
        <p:txBody>
          <a:bodyPr/>
          <a:lstStyle/>
          <a:p>
            <a:fld id="{3B7DCB6C-8322-4BA1-AF66-92A4EEC8DA71}" type="slidenum">
              <a:rPr lang="en-GB" smtClean="0"/>
              <a:t>‹#›</a:t>
            </a:fld>
            <a:endParaRPr lang="en-GB"/>
          </a:p>
        </p:txBody>
      </p:sp>
    </p:spTree>
    <p:extLst>
      <p:ext uri="{BB962C8B-B14F-4D97-AF65-F5344CB8AC3E}">
        <p14:creationId xmlns:p14="http://schemas.microsoft.com/office/powerpoint/2010/main" val="305777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1605-2A18-4EC0-9496-CF6D5640E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0C1D500-DDB8-47A1-A109-DC3410C4D8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98AE18-F39F-41A0-8650-495A97ACF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6B19F-7256-46F3-8C7A-39A33AF3FF7A}"/>
              </a:ext>
            </a:extLst>
          </p:cNvPr>
          <p:cNvSpPr>
            <a:spLocks noGrp="1"/>
          </p:cNvSpPr>
          <p:nvPr>
            <p:ph type="dt" sz="half" idx="10"/>
          </p:nvPr>
        </p:nvSpPr>
        <p:spPr/>
        <p:txBody>
          <a:bodyPr/>
          <a:lstStyle/>
          <a:p>
            <a:fld id="{174D6266-8F72-4759-98B4-9689D56E67E9}" type="datetimeFigureOut">
              <a:rPr lang="en-GB" smtClean="0"/>
              <a:t>09/01/2023</a:t>
            </a:fld>
            <a:endParaRPr lang="en-GB"/>
          </a:p>
        </p:txBody>
      </p:sp>
      <p:sp>
        <p:nvSpPr>
          <p:cNvPr id="6" name="Footer Placeholder 5">
            <a:extLst>
              <a:ext uri="{FF2B5EF4-FFF2-40B4-BE49-F238E27FC236}">
                <a16:creationId xmlns:a16="http://schemas.microsoft.com/office/drawing/2014/main" id="{9551788C-4D65-460A-AB94-6A04F744A0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6EEF7F-E21A-422E-B2DC-3AC0803603F2}"/>
              </a:ext>
            </a:extLst>
          </p:cNvPr>
          <p:cNvSpPr>
            <a:spLocks noGrp="1"/>
          </p:cNvSpPr>
          <p:nvPr>
            <p:ph type="sldNum" sz="quarter" idx="12"/>
          </p:nvPr>
        </p:nvSpPr>
        <p:spPr/>
        <p:txBody>
          <a:bodyPr/>
          <a:lstStyle/>
          <a:p>
            <a:fld id="{3B7DCB6C-8322-4BA1-AF66-92A4EEC8DA71}" type="slidenum">
              <a:rPr lang="en-GB" smtClean="0"/>
              <a:t>‹#›</a:t>
            </a:fld>
            <a:endParaRPr lang="en-GB"/>
          </a:p>
        </p:txBody>
      </p:sp>
    </p:spTree>
    <p:extLst>
      <p:ext uri="{BB962C8B-B14F-4D97-AF65-F5344CB8AC3E}">
        <p14:creationId xmlns:p14="http://schemas.microsoft.com/office/powerpoint/2010/main" val="363887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CB1C6-D947-4E5D-833A-43C23F615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44A768-372C-4705-9732-DCFC4E9ADD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454B05-1FA3-42AE-AF10-F86789DA70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D6266-8F72-4759-98B4-9689D56E67E9}" type="datetimeFigureOut">
              <a:rPr lang="en-GB" smtClean="0"/>
              <a:t>09/01/2023</a:t>
            </a:fld>
            <a:endParaRPr lang="en-GB"/>
          </a:p>
        </p:txBody>
      </p:sp>
      <p:sp>
        <p:nvSpPr>
          <p:cNvPr id="5" name="Footer Placeholder 4">
            <a:extLst>
              <a:ext uri="{FF2B5EF4-FFF2-40B4-BE49-F238E27FC236}">
                <a16:creationId xmlns:a16="http://schemas.microsoft.com/office/drawing/2014/main" id="{83BEA83A-5B6B-4BA0-A1AF-7BCDBAC0F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2A5BDA-6F0E-4AAB-80AA-9E7751F87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DCB6C-8322-4BA1-AF66-92A4EEC8DA71}" type="slidenum">
              <a:rPr lang="en-GB" smtClean="0"/>
              <a:t>‹#›</a:t>
            </a:fld>
            <a:endParaRPr lang="en-GB"/>
          </a:p>
        </p:txBody>
      </p:sp>
    </p:spTree>
    <p:extLst>
      <p:ext uri="{BB962C8B-B14F-4D97-AF65-F5344CB8AC3E}">
        <p14:creationId xmlns:p14="http://schemas.microsoft.com/office/powerpoint/2010/main" val="1703658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3.em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hyperlink" Target="http://www.mind.org.uk/" TargetMode="External"/><Relationship Id="rId13" Type="http://schemas.openxmlformats.org/officeDocument/2006/relationships/image" Target="../media/image5.jpeg"/><Relationship Id="rId3" Type="http://schemas.openxmlformats.org/officeDocument/2006/relationships/image" Target="../media/image4.jpg"/><Relationship Id="rId7" Type="http://schemas.openxmlformats.org/officeDocument/2006/relationships/hyperlink" Target="http://www.bitc.org.uk/" TargetMode="External"/><Relationship Id="rId12"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gov.uk/access-to-work" TargetMode="External"/><Relationship Id="rId11" Type="http://schemas.openxmlformats.org/officeDocument/2006/relationships/hyperlink" Target="http://www.remploy.co.uk/" TargetMode="External"/><Relationship Id="rId5" Type="http://schemas.openxmlformats.org/officeDocument/2006/relationships/hyperlink" Target="https://assets.publishing.service.gov.uk/government/uploads/system/uploads/attachment_data/file/757979/disability-confident-line-managers-guide.pdf" TargetMode="External"/><Relationship Id="rId10" Type="http://schemas.openxmlformats.org/officeDocument/2006/relationships/hyperlink" Target="http://www.nhs.uk.livewell/mentalhealth" TargetMode="External"/><Relationship Id="rId4" Type="http://schemas.openxmlformats.org/officeDocument/2006/relationships/image" Target="../media/image8.jpeg"/><Relationship Id="rId9" Type="http://schemas.openxmlformats.org/officeDocument/2006/relationships/hyperlink" Target="http://www.mindfulemployer.ne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em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ved hands with heart snowball">
            <a:extLst>
              <a:ext uri="{FF2B5EF4-FFF2-40B4-BE49-F238E27FC236}">
                <a16:creationId xmlns:a16="http://schemas.microsoft.com/office/drawing/2014/main" id="{48322DCD-1FA5-49C5-90ED-CE48EA4A0F0B}"/>
              </a:ext>
            </a:extLst>
          </p:cNvPr>
          <p:cNvPicPr>
            <a:picLocks noChangeAspect="1"/>
          </p:cNvPicPr>
          <p:nvPr/>
        </p:nvPicPr>
        <p:blipFill>
          <a:blip r:embed="rId3">
            <a:extLst>
              <a:ext uri="{28A0092B-C50C-407E-A947-70E740481C1C}">
                <a14:useLocalDpi xmlns:a14="http://schemas.microsoft.com/office/drawing/2010/main" val="0"/>
              </a:ext>
            </a:extLst>
          </a:blip>
          <a:srcRect t="15217" b="15217"/>
          <a:stretch/>
        </p:blipFill>
        <p:spPr>
          <a:xfrm>
            <a:off x="0" y="1634359"/>
            <a:ext cx="12192000" cy="5349765"/>
          </a:xfrm>
          <a:prstGeom prst="rect">
            <a:avLst/>
          </a:prstGeom>
        </p:spPr>
      </p:pic>
      <p:pic>
        <p:nvPicPr>
          <p:cNvPr id="6" name="Picture 5" descr="Large-light-blue-arrow.png">
            <a:extLst>
              <a:ext uri="{FF2B5EF4-FFF2-40B4-BE49-F238E27FC236}">
                <a16:creationId xmlns:a16="http://schemas.microsoft.com/office/drawing/2014/main" id="{9B9BC2E3-B9BC-48FF-BDBF-B497828F4F61}"/>
              </a:ext>
            </a:extLst>
          </p:cNvPr>
          <p:cNvPicPr>
            <a:picLocks noChangeAspect="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t="25750" r="30291" b="25749"/>
          <a:stretch/>
        </p:blipFill>
        <p:spPr>
          <a:xfrm>
            <a:off x="-87819" y="3334780"/>
            <a:ext cx="5824272" cy="3000348"/>
          </a:xfrm>
          <a:prstGeom prst="rect">
            <a:avLst/>
          </a:prstGeom>
        </p:spPr>
      </p:pic>
      <p:sp>
        <p:nvSpPr>
          <p:cNvPr id="7" name="TextBox 6">
            <a:extLst>
              <a:ext uri="{FF2B5EF4-FFF2-40B4-BE49-F238E27FC236}">
                <a16:creationId xmlns:a16="http://schemas.microsoft.com/office/drawing/2014/main" id="{0C262BC2-9275-4FFD-9A6D-201B7615BFC9}"/>
              </a:ext>
            </a:extLst>
          </p:cNvPr>
          <p:cNvSpPr txBox="1"/>
          <p:nvPr/>
        </p:nvSpPr>
        <p:spPr>
          <a:xfrm>
            <a:off x="0" y="3595917"/>
            <a:ext cx="4900452" cy="2800767"/>
          </a:xfrm>
          <a:prstGeom prst="rect">
            <a:avLst/>
          </a:prstGeom>
          <a:noFill/>
        </p:spPr>
        <p:txBody>
          <a:bodyPr wrap="square">
            <a:spAutoFit/>
          </a:bodyPr>
          <a:lstStyle/>
          <a:p>
            <a:pPr marL="357188"/>
            <a:r>
              <a:rPr lang="en-US" sz="3600" b="1" dirty="0">
                <a:solidFill>
                  <a:schemeClr val="bg1"/>
                </a:solidFill>
                <a:latin typeface="Arial" panose="020B0604020202020204" pitchFamily="34" charset="0"/>
                <a:cs typeface="Arial" panose="020B0604020202020204" pitchFamily="34" charset="0"/>
              </a:rPr>
              <a:t>Brachers Bitesize</a:t>
            </a:r>
          </a:p>
          <a:p>
            <a:pPr marL="357188"/>
            <a:r>
              <a:rPr lang="en-US" sz="3600" b="1" dirty="0">
                <a:solidFill>
                  <a:schemeClr val="bg1"/>
                </a:solidFill>
                <a:latin typeface="Arial" panose="020B0604020202020204" pitchFamily="34" charset="0"/>
                <a:cs typeface="Arial" panose="020B0604020202020204" pitchFamily="34" charset="0"/>
              </a:rPr>
              <a:t>Winter Wellbeing</a:t>
            </a:r>
          </a:p>
          <a:p>
            <a:pPr marL="357188"/>
            <a:r>
              <a:rPr lang="en-US" sz="2400" b="1" dirty="0">
                <a:solidFill>
                  <a:schemeClr val="bg1"/>
                </a:solidFill>
                <a:latin typeface="Arial" panose="020B0604020202020204" pitchFamily="34" charset="0"/>
                <a:cs typeface="Arial" panose="020B0604020202020204" pitchFamily="34" charset="0"/>
              </a:rPr>
              <a:t>10 January 2023</a:t>
            </a:r>
          </a:p>
          <a:p>
            <a:endParaRPr lang="en-US" sz="1400" b="1" dirty="0">
              <a:solidFill>
                <a:schemeClr val="bg1"/>
              </a:solidFill>
            </a:endParaRPr>
          </a:p>
          <a:p>
            <a:r>
              <a:rPr lang="en-US" sz="1400" b="1" dirty="0">
                <a:solidFill>
                  <a:schemeClr val="bg1"/>
                </a:solidFill>
              </a:rPr>
              <a:t>Presented by: </a:t>
            </a:r>
          </a:p>
          <a:p>
            <a:r>
              <a:rPr lang="en-US" sz="1400" dirty="0">
                <a:solidFill>
                  <a:schemeClr val="bg1"/>
                </a:solidFill>
              </a:rPr>
              <a:t>Louise Brenlund, Senior Associate, Brachers LLP</a:t>
            </a:r>
          </a:p>
          <a:p>
            <a:r>
              <a:rPr lang="en-US" sz="1400" dirty="0">
                <a:solidFill>
                  <a:schemeClr val="bg1"/>
                </a:solidFill>
              </a:rPr>
              <a:t>Ruth Epps, HR Support Consultant, Kent HR </a:t>
            </a:r>
            <a:endParaRPr lang="en-US" sz="1400" dirty="0"/>
          </a:p>
          <a:p>
            <a:pPr marL="357188"/>
            <a:endParaRPr lang="en-US" sz="2400" b="1" dirty="0">
              <a:solidFill>
                <a:schemeClr val="bg1"/>
              </a:solidFill>
              <a:latin typeface="Arial" panose="020B0604020202020204" pitchFamily="34" charset="0"/>
              <a:cs typeface="Arial" panose="020B0604020202020204" pitchFamily="34" charset="0"/>
            </a:endParaRPr>
          </a:p>
        </p:txBody>
      </p:sp>
      <p:pic>
        <p:nvPicPr>
          <p:cNvPr id="8" name="Picture 7" descr="BRAC_logo_CMYK_with_you.eps">
            <a:extLst>
              <a:ext uri="{FF2B5EF4-FFF2-40B4-BE49-F238E27FC236}">
                <a16:creationId xmlns:a16="http://schemas.microsoft.com/office/drawing/2014/main" id="{694E55EA-52D9-4484-970A-601C9FE5EB1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52352" y="629304"/>
            <a:ext cx="2345099" cy="737505"/>
          </a:xfrm>
          <a:prstGeom prst="rect">
            <a:avLst/>
          </a:prstGeom>
        </p:spPr>
      </p:pic>
      <p:pic>
        <p:nvPicPr>
          <p:cNvPr id="9" name="Picture 8" descr="Logo, company name&#10;&#10;Description automatically generated">
            <a:extLst>
              <a:ext uri="{FF2B5EF4-FFF2-40B4-BE49-F238E27FC236}">
                <a16:creationId xmlns:a16="http://schemas.microsoft.com/office/drawing/2014/main" id="{02052B10-B733-47F5-948F-4CB5E412476D}"/>
              </a:ext>
            </a:extLst>
          </p:cNvPr>
          <p:cNvPicPr>
            <a:picLocks noChangeAspect="1"/>
          </p:cNvPicPr>
          <p:nvPr/>
        </p:nvPicPr>
        <p:blipFill>
          <a:blip r:embed="rId6"/>
          <a:stretch>
            <a:fillRect/>
          </a:stretch>
        </p:blipFill>
        <p:spPr>
          <a:xfrm>
            <a:off x="296243" y="421644"/>
            <a:ext cx="2453783" cy="1152827"/>
          </a:xfrm>
          <a:prstGeom prst="rect">
            <a:avLst/>
          </a:prstGeom>
        </p:spPr>
      </p:pic>
      <p:sp>
        <p:nvSpPr>
          <p:cNvPr id="11" name="TextBox 10">
            <a:extLst>
              <a:ext uri="{FF2B5EF4-FFF2-40B4-BE49-F238E27FC236}">
                <a16:creationId xmlns:a16="http://schemas.microsoft.com/office/drawing/2014/main" id="{5D9F77C2-AAFC-42F0-BA14-97368E18AF69}"/>
              </a:ext>
            </a:extLst>
          </p:cNvPr>
          <p:cNvSpPr txBox="1"/>
          <p:nvPr/>
        </p:nvSpPr>
        <p:spPr>
          <a:xfrm>
            <a:off x="8654029" y="6480136"/>
            <a:ext cx="3143422" cy="338554"/>
          </a:xfrm>
          <a:prstGeom prst="rect">
            <a:avLst/>
          </a:prstGeom>
          <a:noFill/>
        </p:spPr>
        <p:txBody>
          <a:bodyPr wrap="square" rtlCol="0">
            <a:spAutoFit/>
          </a:bodyPr>
          <a:lstStyle/>
          <a:p>
            <a:pPr algn="r"/>
            <a:r>
              <a:rPr lang="en-US" sz="1600" dirty="0">
                <a:solidFill>
                  <a:schemeClr val="bg1"/>
                </a:solidFill>
                <a:latin typeface="Arial" panose="020B0604020202020204" pitchFamily="34" charset="0"/>
                <a:cs typeface="Arial" panose="020B0604020202020204" pitchFamily="34" charset="0"/>
              </a:rPr>
              <a:t>brachers.co.uk | 01622 690691</a:t>
            </a:r>
          </a:p>
        </p:txBody>
      </p:sp>
      <p:sp>
        <p:nvSpPr>
          <p:cNvPr id="12" name="TextBox 11">
            <a:extLst>
              <a:ext uri="{FF2B5EF4-FFF2-40B4-BE49-F238E27FC236}">
                <a16:creationId xmlns:a16="http://schemas.microsoft.com/office/drawing/2014/main" id="{9FCAFAFC-4EBD-41C6-BE17-A4FC960B6997}"/>
              </a:ext>
            </a:extLst>
          </p:cNvPr>
          <p:cNvSpPr txBox="1"/>
          <p:nvPr/>
        </p:nvSpPr>
        <p:spPr>
          <a:xfrm>
            <a:off x="296243" y="6480136"/>
            <a:ext cx="3143422"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kenthr.co.uk | 01622 776445</a:t>
            </a:r>
          </a:p>
        </p:txBody>
      </p:sp>
    </p:spTree>
    <p:extLst>
      <p:ext uri="{BB962C8B-B14F-4D97-AF65-F5344CB8AC3E}">
        <p14:creationId xmlns:p14="http://schemas.microsoft.com/office/powerpoint/2010/main" val="179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Plan</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505179"/>
          </a:xfrm>
        </p:spPr>
        <p:txBody>
          <a:bodyPr>
            <a:noAutofit/>
          </a:bodyPr>
          <a:lstStyle/>
          <a:p>
            <a:r>
              <a:rPr lang="en-GB" sz="1800" dirty="0">
                <a:solidFill>
                  <a:srgbClr val="4D4D4F"/>
                </a:solidFill>
                <a:latin typeface="Arial" panose="020B0604020202020204" pitchFamily="34" charset="0"/>
                <a:cs typeface="Arial" panose="020B0604020202020204" pitchFamily="34" charset="0"/>
              </a:rPr>
              <a:t>Responsibilities</a:t>
            </a:r>
          </a:p>
          <a:p>
            <a:pPr lvl="1"/>
            <a:r>
              <a:rPr lang="en-GB" sz="1800" dirty="0">
                <a:solidFill>
                  <a:srgbClr val="4D4D4F"/>
                </a:solidFill>
                <a:latin typeface="Arial" panose="020B0604020202020204" pitchFamily="34" charset="0"/>
                <a:cs typeface="Arial" panose="020B0604020202020204" pitchFamily="34" charset="0"/>
              </a:rPr>
              <a:t>Key people</a:t>
            </a:r>
          </a:p>
          <a:p>
            <a:pPr lvl="1"/>
            <a:r>
              <a:rPr lang="en-GB" sz="1800" dirty="0">
                <a:solidFill>
                  <a:srgbClr val="4D4D4F"/>
                </a:solidFill>
                <a:latin typeface="Arial" panose="020B0604020202020204" pitchFamily="34" charset="0"/>
                <a:cs typeface="Arial" panose="020B0604020202020204" pitchFamily="34" charset="0"/>
              </a:rPr>
              <a:t>Wellbeing committees</a:t>
            </a:r>
          </a:p>
          <a:p>
            <a:r>
              <a:rPr lang="en-GB" sz="1800" dirty="0">
                <a:solidFill>
                  <a:srgbClr val="4D4D4F"/>
                </a:solidFill>
                <a:latin typeface="Arial" panose="020B0604020202020204" pitchFamily="34" charset="0"/>
                <a:cs typeface="Arial" panose="020B0604020202020204" pitchFamily="34" charset="0"/>
              </a:rPr>
              <a:t>Focus</a:t>
            </a:r>
          </a:p>
          <a:p>
            <a:pPr lvl="1"/>
            <a:r>
              <a:rPr lang="en-GB" sz="1800" dirty="0">
                <a:solidFill>
                  <a:srgbClr val="4D4D4F"/>
                </a:solidFill>
                <a:latin typeface="Arial" panose="020B0604020202020204" pitchFamily="34" charset="0"/>
                <a:cs typeface="Arial" panose="020B0604020202020204" pitchFamily="34" charset="0"/>
              </a:rPr>
              <a:t>Wellbeing worst off</a:t>
            </a:r>
          </a:p>
          <a:p>
            <a:r>
              <a:rPr lang="en-GB" sz="1800" dirty="0">
                <a:solidFill>
                  <a:srgbClr val="4D4D4F"/>
                </a:solidFill>
                <a:latin typeface="Arial" panose="020B0604020202020204" pitchFamily="34" charset="0"/>
                <a:cs typeface="Arial" panose="020B0604020202020204" pitchFamily="34" charset="0"/>
              </a:rPr>
              <a:t>Measuring Success</a:t>
            </a:r>
          </a:p>
          <a:p>
            <a:pPr lvl="1"/>
            <a:r>
              <a:rPr lang="en-GB" sz="1800" dirty="0">
                <a:solidFill>
                  <a:srgbClr val="4D4D4F"/>
                </a:solidFill>
                <a:latin typeface="Arial" panose="020B0604020202020204" pitchFamily="34" charset="0"/>
                <a:cs typeface="Arial" panose="020B0604020202020204" pitchFamily="34" charset="0"/>
              </a:rPr>
              <a:t>Employee satisfaction </a:t>
            </a:r>
          </a:p>
          <a:p>
            <a:pPr lvl="1"/>
            <a:r>
              <a:rPr lang="en-GB" sz="1800" dirty="0">
                <a:solidFill>
                  <a:srgbClr val="4D4D4F"/>
                </a:solidFill>
                <a:latin typeface="Arial" panose="020B0604020202020204" pitchFamily="34" charset="0"/>
                <a:cs typeface="Arial" panose="020B0604020202020204" pitchFamily="34" charset="0"/>
              </a:rPr>
              <a:t>Employee retention </a:t>
            </a:r>
          </a:p>
          <a:p>
            <a:pPr lvl="1"/>
            <a:r>
              <a:rPr lang="en-GB" sz="1800" dirty="0">
                <a:solidFill>
                  <a:srgbClr val="4D4D4F"/>
                </a:solidFill>
                <a:latin typeface="Arial" panose="020B0604020202020204" pitchFamily="34" charset="0"/>
                <a:cs typeface="Arial" panose="020B0604020202020204" pitchFamily="34" charset="0"/>
              </a:rPr>
              <a:t>Employee motivation</a:t>
            </a:r>
          </a:p>
          <a:p>
            <a:pPr lvl="1"/>
            <a:r>
              <a:rPr lang="en-GB" sz="1800" dirty="0">
                <a:solidFill>
                  <a:srgbClr val="4D4D4F"/>
                </a:solidFill>
                <a:latin typeface="Arial" panose="020B0604020202020204" pitchFamily="34" charset="0"/>
                <a:cs typeface="Arial" panose="020B0604020202020204" pitchFamily="34" charset="0"/>
              </a:rPr>
              <a:t>Sickness Absence</a:t>
            </a:r>
          </a:p>
          <a:p>
            <a:pPr lvl="1"/>
            <a:r>
              <a:rPr lang="en-GB" sz="1800" dirty="0">
                <a:solidFill>
                  <a:srgbClr val="4D4D4F"/>
                </a:solidFill>
                <a:latin typeface="Arial" panose="020B0604020202020204" pitchFamily="34" charset="0"/>
                <a:cs typeface="Arial" panose="020B0604020202020204" pitchFamily="34" charset="0"/>
              </a:rPr>
              <a:t>Presenteeism</a:t>
            </a:r>
          </a:p>
          <a:p>
            <a:pPr lvl="1"/>
            <a:r>
              <a:rPr lang="en-GB" sz="1800" dirty="0">
                <a:solidFill>
                  <a:srgbClr val="4D4D4F"/>
                </a:solidFill>
                <a:latin typeface="Arial" panose="020B0604020202020204" pitchFamily="34" charset="0"/>
                <a:cs typeface="Arial" panose="020B0604020202020204" pitchFamily="34" charset="0"/>
              </a:rPr>
              <a:t>Productivity</a:t>
            </a: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A7773598-8EA7-42CF-B4ED-77744D3ECEF6}"/>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Tree>
    <p:extLst>
      <p:ext uri="{BB962C8B-B14F-4D97-AF65-F5344CB8AC3E}">
        <p14:creationId xmlns:p14="http://schemas.microsoft.com/office/powerpoint/2010/main" val="321818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Launch</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773325"/>
          </a:xfrm>
        </p:spPr>
        <p:txBody>
          <a:bodyPr>
            <a:normAutofit/>
          </a:bodyPr>
          <a:lstStyle/>
          <a:p>
            <a:endParaRPr lang="en-GB" sz="1800" dirty="0">
              <a:solidFill>
                <a:srgbClr val="4D4D4F"/>
              </a:solidFill>
              <a:latin typeface="Arial" panose="020B0604020202020204" pitchFamily="34" charset="0"/>
              <a:cs typeface="Arial" panose="020B0604020202020204" pitchFamily="34" charset="0"/>
            </a:endParaRPr>
          </a:p>
          <a:p>
            <a:r>
              <a:rPr lang="en-GB" sz="1800" dirty="0">
                <a:solidFill>
                  <a:srgbClr val="4D4D4F"/>
                </a:solidFill>
                <a:latin typeface="Arial" panose="020B0604020202020204" pitchFamily="34" charset="0"/>
                <a:cs typeface="Arial" panose="020B0604020202020204" pitchFamily="34" charset="0"/>
              </a:rPr>
              <a:t>National Campaigns/Events</a:t>
            </a:r>
          </a:p>
          <a:p>
            <a:pPr lvl="1"/>
            <a:r>
              <a:rPr lang="en-GB" sz="1800" dirty="0">
                <a:solidFill>
                  <a:srgbClr val="4D4D4F"/>
                </a:solidFill>
                <a:latin typeface="Arial" panose="020B0604020202020204" pitchFamily="34" charset="0"/>
                <a:cs typeface="Arial" panose="020B0604020202020204" pitchFamily="34" charset="0"/>
              </a:rPr>
              <a:t>Workplace calendars</a:t>
            </a:r>
          </a:p>
          <a:p>
            <a:r>
              <a:rPr lang="en-GB" sz="1800" dirty="0">
                <a:solidFill>
                  <a:srgbClr val="4D4D4F"/>
                </a:solidFill>
                <a:latin typeface="Arial" panose="020B0604020202020204" pitchFamily="34" charset="0"/>
                <a:cs typeface="Arial" panose="020B0604020202020204" pitchFamily="34" charset="0"/>
              </a:rPr>
              <a:t>Regular Communications</a:t>
            </a:r>
          </a:p>
          <a:p>
            <a:pPr lvl="1"/>
            <a:r>
              <a:rPr lang="en-GB" sz="1800" dirty="0">
                <a:solidFill>
                  <a:srgbClr val="4D4D4F"/>
                </a:solidFill>
                <a:latin typeface="Arial" panose="020B0604020202020204" pitchFamily="34" charset="0"/>
                <a:cs typeface="Arial" panose="020B0604020202020204" pitchFamily="34" charset="0"/>
              </a:rPr>
              <a:t>What </a:t>
            </a:r>
          </a:p>
          <a:p>
            <a:pPr lvl="1"/>
            <a:r>
              <a:rPr lang="en-GB" sz="1800" dirty="0">
                <a:solidFill>
                  <a:srgbClr val="4D4D4F"/>
                </a:solidFill>
                <a:latin typeface="Arial" panose="020B0604020202020204" pitchFamily="34" charset="0"/>
                <a:cs typeface="Arial" panose="020B0604020202020204" pitchFamily="34" charset="0"/>
              </a:rPr>
              <a:t>Where</a:t>
            </a:r>
          </a:p>
          <a:p>
            <a:pPr lvl="1"/>
            <a:r>
              <a:rPr lang="en-GB" sz="1800" dirty="0">
                <a:solidFill>
                  <a:srgbClr val="4D4D4F"/>
                </a:solidFill>
                <a:latin typeface="Arial" panose="020B0604020202020204" pitchFamily="34" charset="0"/>
                <a:cs typeface="Arial" panose="020B0604020202020204" pitchFamily="34" charset="0"/>
              </a:rPr>
              <a:t>When</a:t>
            </a:r>
          </a:p>
          <a:p>
            <a:pPr lvl="1"/>
            <a:r>
              <a:rPr lang="en-GB" sz="1800" dirty="0">
                <a:solidFill>
                  <a:srgbClr val="4D4D4F"/>
                </a:solidFill>
                <a:latin typeface="Arial" panose="020B0604020202020204" pitchFamily="34" charset="0"/>
                <a:cs typeface="Arial" panose="020B0604020202020204" pitchFamily="34" charset="0"/>
              </a:rPr>
              <a:t>Who</a:t>
            </a:r>
          </a:p>
          <a:p>
            <a:r>
              <a:rPr lang="en-GB" sz="1800" dirty="0">
                <a:solidFill>
                  <a:srgbClr val="4D4D4F"/>
                </a:solidFill>
                <a:latin typeface="Arial" panose="020B0604020202020204" pitchFamily="34" charset="0"/>
                <a:cs typeface="Arial" panose="020B0604020202020204" pitchFamily="34" charset="0"/>
              </a:rPr>
              <a:t>Workplace Champions</a:t>
            </a: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9EDE8A59-D529-4582-A2EE-0A16C168B12F}"/>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Tree>
    <p:extLst>
      <p:ext uri="{BB962C8B-B14F-4D97-AF65-F5344CB8AC3E}">
        <p14:creationId xmlns:p14="http://schemas.microsoft.com/office/powerpoint/2010/main" val="44540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Review and Update</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505179"/>
          </a:xfrm>
        </p:spPr>
        <p:txBody>
          <a:bodyPr>
            <a:normAutofit/>
          </a:bodyPr>
          <a:lstStyle/>
          <a:p>
            <a:endParaRPr lang="en-GB" sz="2400" dirty="0">
              <a:solidFill>
                <a:srgbClr val="4D4D4F"/>
              </a:solidFill>
              <a:latin typeface="Arial" panose="020B0604020202020204" pitchFamily="34" charset="0"/>
              <a:cs typeface="Arial" panose="020B0604020202020204" pitchFamily="34" charset="0"/>
            </a:endParaRPr>
          </a:p>
          <a:p>
            <a:endParaRPr lang="en-GB" sz="2400" dirty="0">
              <a:solidFill>
                <a:srgbClr val="4D4D4F"/>
              </a:solidFill>
              <a:latin typeface="Arial" panose="020B0604020202020204" pitchFamily="34" charset="0"/>
              <a:cs typeface="Arial" panose="020B0604020202020204" pitchFamily="34" charset="0"/>
            </a:endParaRPr>
          </a:p>
          <a:p>
            <a:r>
              <a:rPr lang="en-GB" sz="1800" dirty="0">
                <a:solidFill>
                  <a:srgbClr val="4D4D4F"/>
                </a:solidFill>
                <a:latin typeface="Arial" panose="020B0604020202020204" pitchFamily="34" charset="0"/>
                <a:cs typeface="Arial" panose="020B0604020202020204" pitchFamily="34" charset="0"/>
              </a:rPr>
              <a:t>Ongoing Review and Evaluation</a:t>
            </a:r>
          </a:p>
          <a:p>
            <a:pPr lvl="1"/>
            <a:r>
              <a:rPr lang="en-GB" sz="1800" dirty="0">
                <a:solidFill>
                  <a:srgbClr val="4D4D4F"/>
                </a:solidFill>
                <a:latin typeface="Arial" panose="020B0604020202020204" pitchFamily="34" charset="0"/>
                <a:cs typeface="Arial" panose="020B0604020202020204" pitchFamily="34" charset="0"/>
              </a:rPr>
              <a:t>Annual, bi-annual</a:t>
            </a:r>
          </a:p>
          <a:p>
            <a:r>
              <a:rPr lang="en-GB" sz="1800" dirty="0">
                <a:solidFill>
                  <a:srgbClr val="4D4D4F"/>
                </a:solidFill>
                <a:latin typeface="Arial" panose="020B0604020202020204" pitchFamily="34" charset="0"/>
                <a:cs typeface="Arial" panose="020B0604020202020204" pitchFamily="34" charset="0"/>
              </a:rPr>
              <a:t>Continual Improvement – Wellbeing Committee</a:t>
            </a:r>
          </a:p>
          <a:p>
            <a:pPr lvl="1"/>
            <a:r>
              <a:rPr lang="en-GB" sz="1800" dirty="0">
                <a:solidFill>
                  <a:srgbClr val="4D4D4F"/>
                </a:solidFill>
                <a:latin typeface="Arial" panose="020B0604020202020204" pitchFamily="34" charset="0"/>
                <a:cs typeface="Arial" panose="020B0604020202020204" pitchFamily="34" charset="0"/>
              </a:rPr>
              <a:t>Regular meetings</a:t>
            </a:r>
          </a:p>
          <a:p>
            <a:r>
              <a:rPr lang="en-GB" sz="1800" dirty="0">
                <a:solidFill>
                  <a:srgbClr val="4D4D4F"/>
                </a:solidFill>
                <a:latin typeface="Arial" panose="020B0604020202020204" pitchFamily="34" charset="0"/>
                <a:cs typeface="Arial" panose="020B0604020202020204" pitchFamily="34" charset="0"/>
              </a:rPr>
              <a:t>Wellbeing Calendar</a:t>
            </a: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CB4AD6A6-C94F-4174-83EC-C55127A1F274}"/>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7227" y="8960"/>
            <a:ext cx="12206453" cy="1545022"/>
          </a:xfrm>
          <a:prstGeom prst="rect">
            <a:avLst/>
          </a:prstGeom>
        </p:spPr>
      </p:pic>
    </p:spTree>
    <p:extLst>
      <p:ext uri="{BB962C8B-B14F-4D97-AF65-F5344CB8AC3E}">
        <p14:creationId xmlns:p14="http://schemas.microsoft.com/office/powerpoint/2010/main" val="401468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Mental Health in the Workplace</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879497"/>
          </a:xfrm>
        </p:spPr>
        <p:txBody>
          <a:bodyPr>
            <a:normAutofit/>
          </a:bodyPr>
          <a:lstStyle/>
          <a:p>
            <a:pPr marL="0" indent="0">
              <a:buNone/>
            </a:pPr>
            <a:r>
              <a:rPr lang="en-US" sz="1800" dirty="0">
                <a:solidFill>
                  <a:srgbClr val="4D4D4F"/>
                </a:solidFill>
                <a:latin typeface="Arial" panose="020B0604020202020204" pitchFamily="34" charset="0"/>
                <a:cs typeface="Arial" panose="020B0604020202020204" pitchFamily="34" charset="0"/>
              </a:rPr>
              <a:t>Poor wellbeing can lead to potential mental health issues:</a:t>
            </a:r>
          </a:p>
          <a:p>
            <a:pPr lvl="1"/>
            <a:r>
              <a:rPr lang="en-US" sz="1800" dirty="0">
                <a:solidFill>
                  <a:srgbClr val="4D4D4F"/>
                </a:solidFill>
                <a:latin typeface="Arial" panose="020B0604020202020204" pitchFamily="34" charset="0"/>
                <a:cs typeface="Arial" panose="020B0604020202020204" pitchFamily="34" charset="0"/>
              </a:rPr>
              <a:t>Stress</a:t>
            </a:r>
          </a:p>
          <a:p>
            <a:pPr lvl="1"/>
            <a:r>
              <a:rPr lang="en-US" sz="1800" dirty="0">
                <a:solidFill>
                  <a:srgbClr val="4D4D4F"/>
                </a:solidFill>
                <a:latin typeface="Arial" panose="020B0604020202020204" pitchFamily="34" charset="0"/>
                <a:cs typeface="Arial" panose="020B0604020202020204" pitchFamily="34" charset="0"/>
              </a:rPr>
              <a:t>Depression </a:t>
            </a:r>
          </a:p>
          <a:p>
            <a:pPr lvl="1"/>
            <a:r>
              <a:rPr lang="en-US" sz="1800" dirty="0">
                <a:solidFill>
                  <a:srgbClr val="4D4D4F"/>
                </a:solidFill>
                <a:latin typeface="Arial" panose="020B0604020202020204" pitchFamily="34" charset="0"/>
                <a:cs typeface="Arial" panose="020B0604020202020204" pitchFamily="34" charset="0"/>
              </a:rPr>
              <a:t>Anxiety </a:t>
            </a:r>
          </a:p>
          <a:p>
            <a:pPr lvl="1"/>
            <a:r>
              <a:rPr lang="en-US" sz="1800" dirty="0">
                <a:solidFill>
                  <a:srgbClr val="4D4D4F"/>
                </a:solidFill>
                <a:latin typeface="Arial" panose="020B0604020202020204" pitchFamily="34" charset="0"/>
                <a:cs typeface="Arial" panose="020B0604020202020204" pitchFamily="34" charset="0"/>
              </a:rPr>
              <a:t>Bipolar disorder </a:t>
            </a:r>
          </a:p>
          <a:p>
            <a:pPr lvl="1"/>
            <a:r>
              <a:rPr lang="en-US" sz="1800" dirty="0">
                <a:solidFill>
                  <a:srgbClr val="4D4D4F"/>
                </a:solidFill>
                <a:latin typeface="Arial" panose="020B0604020202020204" pitchFamily="34" charset="0"/>
                <a:cs typeface="Arial" panose="020B0604020202020204" pitchFamily="34" charset="0"/>
              </a:rPr>
              <a:t>Schizophrenia </a:t>
            </a:r>
          </a:p>
          <a:p>
            <a:pPr marL="0" indent="0">
              <a:buNone/>
            </a:pPr>
            <a:endParaRPr lang="en-US" sz="1800" dirty="0">
              <a:solidFill>
                <a:srgbClr val="4D4D4F"/>
              </a:solidFill>
              <a:latin typeface="Arial" panose="020B0604020202020204" pitchFamily="34" charset="0"/>
              <a:cs typeface="Arial" panose="020B0604020202020204" pitchFamily="34" charset="0"/>
            </a:endParaRPr>
          </a:p>
          <a:p>
            <a:pPr marL="0" indent="0">
              <a:buNone/>
            </a:pPr>
            <a:r>
              <a:rPr lang="en-US" sz="1800" dirty="0">
                <a:solidFill>
                  <a:srgbClr val="4D4D4F"/>
                </a:solidFill>
                <a:latin typeface="Arial" panose="020B0604020202020204" pitchFamily="34" charset="0"/>
                <a:cs typeface="Arial" panose="020B0604020202020204" pitchFamily="34" charset="0"/>
              </a:rPr>
              <a:t>Key legal considerations:</a:t>
            </a:r>
          </a:p>
          <a:p>
            <a:pPr lvl="1"/>
            <a:r>
              <a:rPr lang="en-US" sz="1800" dirty="0">
                <a:solidFill>
                  <a:srgbClr val="4D4D4F"/>
                </a:solidFill>
                <a:latin typeface="Arial" panose="020B0604020202020204" pitchFamily="34" charset="0"/>
                <a:cs typeface="Arial" panose="020B0604020202020204" pitchFamily="34" charset="0"/>
              </a:rPr>
              <a:t>Protecting staff from discrimination</a:t>
            </a:r>
          </a:p>
          <a:p>
            <a:pPr lvl="1"/>
            <a:r>
              <a:rPr lang="en-US" sz="1800" dirty="0">
                <a:solidFill>
                  <a:srgbClr val="4D4D4F"/>
                </a:solidFill>
                <a:latin typeface="Arial" panose="020B0604020202020204" pitchFamily="34" charset="0"/>
                <a:cs typeface="Arial" panose="020B0604020202020204" pitchFamily="34" charset="0"/>
              </a:rPr>
              <a:t>Make sure the working environment is safe</a:t>
            </a:r>
          </a:p>
          <a:p>
            <a:pPr lvl="1"/>
            <a:r>
              <a:rPr lang="en-US" sz="1800" dirty="0">
                <a:solidFill>
                  <a:srgbClr val="4D4D4F"/>
                </a:solidFill>
                <a:latin typeface="Arial" panose="020B0604020202020204" pitchFamily="34" charset="0"/>
                <a:cs typeface="Arial" panose="020B0604020202020204" pitchFamily="34" charset="0"/>
              </a:rPr>
              <a:t>Carrying out risk assessments </a:t>
            </a:r>
          </a:p>
          <a:p>
            <a:pPr marL="0" indent="0">
              <a:buNone/>
            </a:pPr>
            <a:endParaRPr lang="en-GB" sz="2000" dirty="0">
              <a:solidFill>
                <a:srgbClr val="4D4D4F"/>
              </a:solidFill>
              <a:latin typeface="Arial" panose="020B0604020202020204" pitchFamily="34" charset="0"/>
              <a:cs typeface="Arial" panose="020B0604020202020204" pitchFamily="34" charset="0"/>
            </a:endParaRP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B9FD5CF8-3EA4-42FF-A88D-2BB5A36612E6}"/>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13129"/>
            <a:ext cx="12206453" cy="1545022"/>
          </a:xfrm>
          <a:prstGeom prst="rect">
            <a:avLst/>
          </a:prstGeom>
        </p:spPr>
      </p:pic>
    </p:spTree>
    <p:extLst>
      <p:ext uri="{BB962C8B-B14F-4D97-AF65-F5344CB8AC3E}">
        <p14:creationId xmlns:p14="http://schemas.microsoft.com/office/powerpoint/2010/main" val="339673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Mental Health in the Workplace</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505179"/>
          </a:xfrm>
        </p:spPr>
        <p:txBody>
          <a:bodyPr>
            <a:normAutofit/>
          </a:bodyPr>
          <a:lstStyle/>
          <a:p>
            <a:r>
              <a:rPr lang="en-GB" sz="1800" dirty="0">
                <a:latin typeface="Arial" panose="020B0604020202020204" pitchFamily="34" charset="0"/>
                <a:cs typeface="Arial" panose="020B0604020202020204" pitchFamily="34" charset="0"/>
              </a:rPr>
              <a:t>MHFA England – 1 in 6 workers will experience depression, anxiety or problems relating to stress at any one time. </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People with a long term mental health condition lose their jobs every year at around double the rate of those without a mental health condition. </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9 percent of employees who disclosed mental health issues to their line manager reported being disciplined, dismissed or demoted.</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Only 13 percent of UK managers surveyed had received mental health training.</a:t>
            </a:r>
          </a:p>
          <a:p>
            <a:pPr marL="0" indent="0">
              <a:buNone/>
            </a:pPr>
            <a:endParaRPr lang="en-GB" sz="2000" dirty="0">
              <a:solidFill>
                <a:srgbClr val="4D4D4F"/>
              </a:solidFill>
              <a:latin typeface="Arial" panose="020B0604020202020204" pitchFamily="34" charset="0"/>
              <a:cs typeface="Arial" panose="020B0604020202020204" pitchFamily="34" charset="0"/>
            </a:endParaRP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A50E3102-999F-41FA-B89B-6477B3507367}"/>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Tree>
    <p:extLst>
      <p:ext uri="{BB962C8B-B14F-4D97-AF65-F5344CB8AC3E}">
        <p14:creationId xmlns:p14="http://schemas.microsoft.com/office/powerpoint/2010/main" val="166699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Mental Health - Disability</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505179"/>
          </a:xfrm>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Disability is a protected characteristic under Equality Act 2010</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s6(1) </a:t>
            </a:r>
            <a:r>
              <a:rPr lang="en-GB" sz="1800" dirty="0" err="1">
                <a:latin typeface="Arial" panose="020B0604020202020204" pitchFamily="34" charset="0"/>
                <a:cs typeface="Arial" panose="020B0604020202020204" pitchFamily="34" charset="0"/>
              </a:rPr>
              <a:t>EqA</a:t>
            </a:r>
            <a:r>
              <a:rPr lang="en-GB" sz="1800" dirty="0">
                <a:latin typeface="Arial" panose="020B0604020202020204" pitchFamily="34" charset="0"/>
                <a:cs typeface="Arial" panose="020B0604020202020204" pitchFamily="34" charset="0"/>
              </a:rPr>
              <a:t> 2010 ‘</a:t>
            </a:r>
            <a:r>
              <a:rPr lang="en-GB" sz="1800" i="1" dirty="0">
                <a:latin typeface="Arial" panose="020B0604020202020204" pitchFamily="34" charset="0"/>
                <a:cs typeface="Arial" panose="020B0604020202020204" pitchFamily="34" charset="0"/>
              </a:rPr>
              <a:t>A person (P) has a disability if P has a physical or mental impairment, and the impairment has a substantial and long-term adverse effect on his ability to carry out normal day-to-day activities</a:t>
            </a:r>
            <a:r>
              <a:rPr lang="en-GB" sz="1800" dirty="0">
                <a:latin typeface="Arial" panose="020B0604020202020204" pitchFamily="34" charset="0"/>
                <a:cs typeface="Arial" panose="020B0604020202020204" pitchFamily="34" charset="0"/>
              </a:rPr>
              <a:t>’</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This definition is divided into 4 key questions</a:t>
            </a:r>
            <a:endParaRPr lang="en-GB" sz="1800" dirty="0">
              <a:solidFill>
                <a:srgbClr val="4D4D4F"/>
              </a:solidFill>
              <a:latin typeface="Arial" panose="020B0604020202020204" pitchFamily="34" charset="0"/>
              <a:cs typeface="Arial" panose="020B0604020202020204" pitchFamily="34" charset="0"/>
            </a:endParaRP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D6EC5C50-7EE3-4728-91D6-2AC75124AA7B}"/>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Tree>
    <p:extLst>
      <p:ext uri="{BB962C8B-B14F-4D97-AF65-F5344CB8AC3E}">
        <p14:creationId xmlns:p14="http://schemas.microsoft.com/office/powerpoint/2010/main" val="1243091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Mental Health - Disability</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505179"/>
          </a:xfrm>
        </p:spPr>
        <p:txBody>
          <a:bodyPr>
            <a:normAutofit/>
          </a:bodyPr>
          <a:lstStyle/>
          <a:p>
            <a:pPr marL="514350" indent="-514350">
              <a:buFont typeface="+mj-lt"/>
              <a:buAutoNum type="arabicPeriod"/>
            </a:pPr>
            <a:r>
              <a:rPr lang="en-GB" sz="1800" dirty="0">
                <a:latin typeface="Arial" panose="020B0604020202020204" pitchFamily="34" charset="0"/>
                <a:cs typeface="Arial" panose="020B0604020202020204" pitchFamily="34" charset="0"/>
              </a:rPr>
              <a:t>Does the person have a physical or mental impairment?</a:t>
            </a:r>
          </a:p>
          <a:p>
            <a:pPr marL="457200" indent="-457200">
              <a:buFont typeface="+mj-lt"/>
              <a:buAutoNum type="arabicPeriod"/>
            </a:pPr>
            <a:endParaRPr lang="en-GB" sz="1800" dirty="0">
              <a:latin typeface="Arial" panose="020B0604020202020204" pitchFamily="34" charset="0"/>
              <a:cs typeface="Arial" panose="020B0604020202020204" pitchFamily="34" charset="0"/>
            </a:endParaRPr>
          </a:p>
          <a:p>
            <a:pPr marL="514350" indent="-514350">
              <a:buFont typeface="+mj-lt"/>
              <a:buAutoNum type="arabicPeriod"/>
            </a:pPr>
            <a:r>
              <a:rPr lang="en-GB" sz="1800" dirty="0">
                <a:latin typeface="Arial" panose="020B0604020202020204" pitchFamily="34" charset="0"/>
                <a:cs typeface="Arial" panose="020B0604020202020204" pitchFamily="34" charset="0"/>
              </a:rPr>
              <a:t>Does that impairment have an adverse effect on their ability to carry out normal day-to-day activities?</a:t>
            </a:r>
          </a:p>
          <a:p>
            <a:pPr marL="457200" indent="-457200">
              <a:buFont typeface="+mj-lt"/>
              <a:buAutoNum type="arabicPeriod"/>
            </a:pPr>
            <a:endParaRPr lang="en-GB" sz="1800" dirty="0">
              <a:latin typeface="Arial" panose="020B0604020202020204" pitchFamily="34" charset="0"/>
              <a:cs typeface="Arial" panose="020B0604020202020204" pitchFamily="34" charset="0"/>
            </a:endParaRPr>
          </a:p>
          <a:p>
            <a:pPr marL="514350" indent="-514350">
              <a:buFont typeface="+mj-lt"/>
              <a:buAutoNum type="arabicPeriod"/>
            </a:pPr>
            <a:r>
              <a:rPr lang="en-GB" sz="1800" dirty="0">
                <a:latin typeface="Arial" panose="020B0604020202020204" pitchFamily="34" charset="0"/>
                <a:cs typeface="Arial" panose="020B0604020202020204" pitchFamily="34" charset="0"/>
              </a:rPr>
              <a:t>Is that effect substantial?</a:t>
            </a:r>
          </a:p>
          <a:p>
            <a:pPr marL="457200" indent="-457200">
              <a:buFont typeface="+mj-lt"/>
              <a:buAutoNum type="arabicPeriod"/>
            </a:pPr>
            <a:endParaRPr lang="en-GB" sz="1800" dirty="0">
              <a:latin typeface="Arial" panose="020B0604020202020204" pitchFamily="34" charset="0"/>
              <a:cs typeface="Arial" panose="020B0604020202020204" pitchFamily="34" charset="0"/>
            </a:endParaRPr>
          </a:p>
          <a:p>
            <a:pPr marL="514350" indent="-514350">
              <a:buFont typeface="+mj-lt"/>
              <a:buAutoNum type="arabicPeriod"/>
            </a:pPr>
            <a:r>
              <a:rPr lang="en-GB" sz="1800" dirty="0">
                <a:latin typeface="Arial" panose="020B0604020202020204" pitchFamily="34" charset="0"/>
                <a:cs typeface="Arial" panose="020B0604020202020204" pitchFamily="34" charset="0"/>
              </a:rPr>
              <a:t>Is that effect long-term?</a:t>
            </a: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24528915-851B-4153-96FE-A45CCC53240A}"/>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1"/>
            <a:ext cx="12206453" cy="1545022"/>
          </a:xfrm>
          <a:prstGeom prst="rect">
            <a:avLst/>
          </a:prstGeom>
        </p:spPr>
      </p:pic>
    </p:spTree>
    <p:extLst>
      <p:ext uri="{BB962C8B-B14F-4D97-AF65-F5344CB8AC3E}">
        <p14:creationId xmlns:p14="http://schemas.microsoft.com/office/powerpoint/2010/main" val="235385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Mental Health - Disability</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505179"/>
          </a:xfrm>
        </p:spPr>
        <p:txBody>
          <a:bodyPr>
            <a:normAutofit/>
          </a:bodyPr>
          <a:lstStyle/>
          <a:p>
            <a:endParaRPr lang="en-GB" sz="2400" dirty="0"/>
          </a:p>
          <a:p>
            <a:r>
              <a:rPr lang="en-GB" sz="1800" dirty="0">
                <a:latin typeface="Arial" panose="020B0604020202020204" pitchFamily="34" charset="0"/>
                <a:cs typeface="Arial" panose="020B0604020202020204" pitchFamily="34" charset="0"/>
              </a:rPr>
              <a:t>EHRC Code: mental impairment covers </a:t>
            </a:r>
            <a:r>
              <a:rPr lang="en-GB" sz="1800" i="1" dirty="0">
                <a:latin typeface="Arial" panose="020B0604020202020204" pitchFamily="34" charset="0"/>
                <a:cs typeface="Arial" panose="020B0604020202020204" pitchFamily="34" charset="0"/>
              </a:rPr>
              <a:t>‘a wide range of impairments relating to mental functioning, including what are often known as learning disabilities.’</a:t>
            </a:r>
          </a:p>
          <a:p>
            <a:pPr marL="0" indent="0">
              <a:buNone/>
            </a:pPr>
            <a:endParaRPr lang="en-GB" sz="1800" i="1"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Where the existence of a disability is contested, expert medical evidence will often be necessary.  </a:t>
            </a:r>
          </a:p>
          <a:p>
            <a:pPr marL="0" indent="0">
              <a:buNone/>
            </a:pPr>
            <a:endParaRPr lang="en-GB" sz="2000" dirty="0"/>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0B0743C8-0D4A-40A2-BC0B-2355AB6579A2}"/>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13128"/>
            <a:ext cx="12206453" cy="1545022"/>
          </a:xfrm>
          <a:prstGeom prst="rect">
            <a:avLst/>
          </a:prstGeom>
        </p:spPr>
      </p:pic>
    </p:spTree>
    <p:extLst>
      <p:ext uri="{BB962C8B-B14F-4D97-AF65-F5344CB8AC3E}">
        <p14:creationId xmlns:p14="http://schemas.microsoft.com/office/powerpoint/2010/main" val="3566046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Disability and Reasonable Adjustments</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505179"/>
          </a:xfrm>
        </p:spPr>
        <p:txBody>
          <a:bodyPr>
            <a:normAutofit fontScale="92500" lnSpcReduction="10000"/>
          </a:bodyPr>
          <a:lstStyle/>
          <a:p>
            <a:r>
              <a:rPr lang="en-GB" sz="1900" dirty="0">
                <a:latin typeface="Arial" panose="020B0604020202020204" pitchFamily="34" charset="0"/>
                <a:cs typeface="Arial" panose="020B0604020202020204" pitchFamily="34" charset="0"/>
              </a:rPr>
              <a:t>Equality Act 2010 places a duty on an employer to make reasonable adjustments for disabled employees in certain circumstances. (Section 20- 21 Equality Act 2010)</a:t>
            </a:r>
          </a:p>
          <a:p>
            <a:endParaRPr lang="en-GB" sz="1900" dirty="0">
              <a:latin typeface="Arial" panose="020B0604020202020204" pitchFamily="34" charset="0"/>
              <a:cs typeface="Arial" panose="020B0604020202020204" pitchFamily="34" charset="0"/>
            </a:endParaRPr>
          </a:p>
          <a:p>
            <a:pPr fontAlgn="base"/>
            <a:r>
              <a:rPr lang="en-GB" sz="1900" dirty="0">
                <a:latin typeface="Arial" panose="020B0604020202020204" pitchFamily="34" charset="0"/>
                <a:cs typeface="Arial" panose="020B0604020202020204" pitchFamily="34" charset="0"/>
              </a:rPr>
              <a:t>The duty can arise where a disabled person is placed at a substantial disadvantage by:</a:t>
            </a:r>
          </a:p>
          <a:p>
            <a:pPr marL="0" indent="0" fontAlgn="base">
              <a:buNone/>
            </a:pPr>
            <a:r>
              <a:rPr lang="en-GB" sz="1900" dirty="0">
                <a:latin typeface="Arial" panose="020B0604020202020204" pitchFamily="34" charset="0"/>
                <a:cs typeface="Arial" panose="020B0604020202020204" pitchFamily="34" charset="0"/>
              </a:rPr>
              <a:t>   - An employer's provision, criterion or practice (PCP);</a:t>
            </a:r>
          </a:p>
          <a:p>
            <a:pPr marL="0" indent="0" fontAlgn="base">
              <a:buNone/>
            </a:pPr>
            <a:r>
              <a:rPr lang="en-GB" sz="1900" dirty="0">
                <a:latin typeface="Arial" panose="020B0604020202020204" pitchFamily="34" charset="0"/>
                <a:cs typeface="Arial" panose="020B0604020202020204" pitchFamily="34" charset="0"/>
              </a:rPr>
              <a:t>   - A physical feature of the employer's premises or  </a:t>
            </a:r>
          </a:p>
          <a:p>
            <a:pPr marL="0" indent="0" fontAlgn="base">
              <a:buNone/>
            </a:pPr>
            <a:r>
              <a:rPr lang="en-GB" sz="1900" dirty="0">
                <a:latin typeface="Arial" panose="020B0604020202020204" pitchFamily="34" charset="0"/>
                <a:cs typeface="Arial" panose="020B0604020202020204" pitchFamily="34" charset="0"/>
              </a:rPr>
              <a:t>   - An employer’s failure to provide an auxiliary aid.</a:t>
            </a:r>
          </a:p>
          <a:p>
            <a:pPr marL="0" indent="0" fontAlgn="base">
              <a:buNone/>
            </a:pPr>
            <a:r>
              <a:rPr lang="en-GB" sz="1900" dirty="0">
                <a:latin typeface="Arial" panose="020B0604020202020204" pitchFamily="34" charset="0"/>
                <a:cs typeface="Arial" panose="020B0604020202020204" pitchFamily="34" charset="0"/>
              </a:rPr>
              <a:t>	</a:t>
            </a:r>
          </a:p>
          <a:p>
            <a:pPr fontAlgn="base"/>
            <a:r>
              <a:rPr lang="en-GB" sz="1900" dirty="0">
                <a:latin typeface="Arial" panose="020B0604020202020204" pitchFamily="34" charset="0"/>
                <a:cs typeface="Arial" panose="020B0604020202020204" pitchFamily="34" charset="0"/>
              </a:rPr>
              <a:t> What is ‘reasonable’?</a:t>
            </a:r>
          </a:p>
          <a:p>
            <a:pPr marL="0" indent="0">
              <a:buNone/>
            </a:pPr>
            <a:r>
              <a:rPr lang="en-GB" sz="2600" dirty="0"/>
              <a:t>  </a:t>
            </a:r>
          </a:p>
          <a:p>
            <a:pPr marL="0" indent="0">
              <a:buNone/>
            </a:pPr>
            <a:endParaRPr lang="en-GB" sz="2000" dirty="0"/>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9D3B8C5F-156D-4F5A-ACBE-20D670CB8AC8}"/>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13128"/>
            <a:ext cx="12206453" cy="1545022"/>
          </a:xfrm>
          <a:prstGeom prst="rect">
            <a:avLst/>
          </a:prstGeom>
        </p:spPr>
      </p:pic>
    </p:spTree>
    <p:extLst>
      <p:ext uri="{BB962C8B-B14F-4D97-AF65-F5344CB8AC3E}">
        <p14:creationId xmlns:p14="http://schemas.microsoft.com/office/powerpoint/2010/main" val="139965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normAutofit/>
          </a:bodyPr>
          <a:lstStyle/>
          <a:p>
            <a:r>
              <a:rPr lang="en-US" sz="3200" dirty="0">
                <a:solidFill>
                  <a:srgbClr val="4D4D4F"/>
                </a:solidFill>
                <a:latin typeface="Arial" panose="020B0604020202020204" pitchFamily="34" charset="0"/>
                <a:cs typeface="Arial" panose="020B0604020202020204" pitchFamily="34" charset="0"/>
              </a:rPr>
              <a:t>Liability for Discrimination </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3"/>
            <a:ext cx="10515600" cy="3134218"/>
          </a:xfrm>
        </p:spPr>
        <p:txBody>
          <a:bodyPr>
            <a:noAutofit/>
          </a:bodyPr>
          <a:lstStyle/>
          <a:p>
            <a:pPr marL="342900" indent="-34290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Vicarious liability</a:t>
            </a:r>
          </a:p>
          <a:p>
            <a:endParaRPr lang="en-US" sz="1800" b="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Individual liability </a:t>
            </a:r>
          </a:p>
          <a:p>
            <a:endParaRPr lang="en-US" sz="1800" b="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Possible </a:t>
            </a:r>
            <a:r>
              <a:rPr lang="en-US" sz="1800" b="0" dirty="0" err="1">
                <a:solidFill>
                  <a:schemeClr val="tx1"/>
                </a:solidFill>
                <a:latin typeface="Arial" panose="020B0604020202020204" pitchFamily="34" charset="0"/>
                <a:cs typeface="Arial" panose="020B0604020202020204" pitchFamily="34" charset="0"/>
              </a:rPr>
              <a:t>defence</a:t>
            </a:r>
            <a:r>
              <a:rPr lang="en-US" sz="1800" b="0" dirty="0">
                <a:solidFill>
                  <a:schemeClr val="tx1"/>
                </a:solidFill>
                <a:latin typeface="Arial" panose="020B0604020202020204" pitchFamily="34" charset="0"/>
                <a:cs typeface="Arial" panose="020B0604020202020204" pitchFamily="34" charset="0"/>
              </a:rPr>
              <a:t> </a:t>
            </a:r>
          </a:p>
          <a:p>
            <a:endParaRPr lang="en-US" sz="1800" b="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No need for two years’ service </a:t>
            </a:r>
          </a:p>
          <a:p>
            <a:endParaRPr lang="en-US" sz="1800" b="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Unlimited compensation  </a:t>
            </a: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0689412E-8E1E-4B09-BE1A-06E8F3103EED}"/>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Tree>
    <p:extLst>
      <p:ext uri="{BB962C8B-B14F-4D97-AF65-F5344CB8AC3E}">
        <p14:creationId xmlns:p14="http://schemas.microsoft.com/office/powerpoint/2010/main" val="28736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Clusters of berries on tree with snow on branches">
            <a:extLst>
              <a:ext uri="{FF2B5EF4-FFF2-40B4-BE49-F238E27FC236}">
                <a16:creationId xmlns:a16="http://schemas.microsoft.com/office/drawing/2014/main" id="{3434C6B8-208F-4AF9-A6C7-101FAA0CB93A}"/>
              </a:ext>
            </a:extLst>
          </p:cNvPr>
          <p:cNvPicPr>
            <a:picLocks noChangeAspect="1"/>
          </p:cNvPicPr>
          <p:nvPr/>
        </p:nvPicPr>
        <p:blipFill>
          <a:blip r:embed="rId4">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Presenters </a:t>
            </a:r>
            <a:endParaRPr lang="en-GB" dirty="0">
              <a:solidFill>
                <a:srgbClr val="4D4D4F"/>
              </a:solidFill>
              <a:latin typeface="Arial" panose="020B0604020202020204" pitchFamily="34" charset="0"/>
              <a:cs typeface="Arial" panose="020B0604020202020204" pitchFamily="34" charset="0"/>
            </a:endParaRP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person wearing glasses&#10;&#10;Description automatically generated with low confidence">
            <a:extLst>
              <a:ext uri="{FF2B5EF4-FFF2-40B4-BE49-F238E27FC236}">
                <a16:creationId xmlns:a16="http://schemas.microsoft.com/office/drawing/2014/main" id="{919D72F3-AE7E-4756-A015-44EA5D6CF7AD}"/>
              </a:ext>
            </a:extLst>
          </p:cNvPr>
          <p:cNvPicPr>
            <a:picLocks noGrp="1" noChangeAspect="1"/>
          </p:cNvPicPr>
          <p:nvPr>
            <p:ph idx="1"/>
          </p:nvPr>
        </p:nvPicPr>
        <p:blipFill>
          <a:blip r:embed="rId6"/>
          <a:stretch>
            <a:fillRect/>
          </a:stretch>
        </p:blipFill>
        <p:spPr>
          <a:xfrm>
            <a:off x="867747" y="2241088"/>
            <a:ext cx="1726163" cy="1726163"/>
          </a:xfrm>
          <a:prstGeom prst="rect">
            <a:avLst/>
          </a:prstGeom>
        </p:spPr>
      </p:pic>
      <p:sp>
        <p:nvSpPr>
          <p:cNvPr id="12" name="TextBox 11">
            <a:extLst>
              <a:ext uri="{FF2B5EF4-FFF2-40B4-BE49-F238E27FC236}">
                <a16:creationId xmlns:a16="http://schemas.microsoft.com/office/drawing/2014/main" id="{07D67941-53AB-4DDB-8A8C-EE6F36342442}"/>
              </a:ext>
            </a:extLst>
          </p:cNvPr>
          <p:cNvSpPr txBox="1"/>
          <p:nvPr/>
        </p:nvSpPr>
        <p:spPr>
          <a:xfrm>
            <a:off x="2939143" y="2290740"/>
            <a:ext cx="8385109" cy="1644937"/>
          </a:xfrm>
          <a:prstGeom prst="rect">
            <a:avLst/>
          </a:prstGeom>
          <a:noFill/>
        </p:spPr>
        <p:txBody>
          <a:bodyPr wrap="square">
            <a:spAutoFit/>
          </a:bodyPr>
          <a:lstStyle/>
          <a:p>
            <a:pPr>
              <a:lnSpc>
                <a:spcPct val="114000"/>
              </a:lnSpc>
            </a:pPr>
            <a:r>
              <a:rPr lang="en-GB" sz="1800" dirty="0">
                <a:solidFill>
                  <a:srgbClr val="4D4D4F"/>
                </a:solidFill>
                <a:latin typeface="Arial" panose="020B0604020202020204" pitchFamily="34" charset="0"/>
                <a:cs typeface="Arial" panose="020B0604020202020204" pitchFamily="34" charset="0"/>
              </a:rPr>
              <a:t>Louise is passionate about providing personable, practical and engaging training to a broad range of audiences. This has involved, in-house training, round table discussions and webinars. Louise has worked closely with Mid-Kent CIPD since 2010 to provide a programme of joint events and has headed our Education matters forums and webinar programme for the education sector.</a:t>
            </a:r>
          </a:p>
        </p:txBody>
      </p:sp>
      <p:pic>
        <p:nvPicPr>
          <p:cNvPr id="1026" name="Picture 2" descr="Ruth Epps header image">
            <a:extLst>
              <a:ext uri="{FF2B5EF4-FFF2-40B4-BE49-F238E27FC236}">
                <a16:creationId xmlns:a16="http://schemas.microsoft.com/office/drawing/2014/main" id="{AB7A2D4F-831E-47C8-BABD-54BE75B1A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983" y="4346028"/>
            <a:ext cx="3238889" cy="14565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41317E5-973E-4F57-AC59-4DD58FA1D843}"/>
              </a:ext>
            </a:extLst>
          </p:cNvPr>
          <p:cNvSpPr txBox="1"/>
          <p:nvPr/>
        </p:nvSpPr>
        <p:spPr>
          <a:xfrm>
            <a:off x="2929812" y="4170784"/>
            <a:ext cx="8052318" cy="2308324"/>
          </a:xfrm>
          <a:prstGeom prst="rect">
            <a:avLst/>
          </a:prstGeom>
          <a:noFill/>
        </p:spPr>
        <p:txBody>
          <a:bodyPr wrap="square">
            <a:spAutoFit/>
          </a:bodyPr>
          <a:lstStyle/>
          <a:p>
            <a:pPr algn="l"/>
            <a:r>
              <a:rPr lang="en-GB" b="0" dirty="0">
                <a:solidFill>
                  <a:srgbClr val="56585A"/>
                </a:solidFill>
                <a:effectLst/>
                <a:latin typeface="Arial" panose="020B0604020202020204" pitchFamily="34" charset="0"/>
                <a:cs typeface="Arial" panose="020B0604020202020204" pitchFamily="34" charset="0"/>
              </a:rPr>
              <a:t>Ruth is a member of the Chartered Institute of Professional Development (CIPD) and has many years of experience in HR.</a:t>
            </a:r>
          </a:p>
          <a:p>
            <a:pPr algn="l"/>
            <a:r>
              <a:rPr lang="en-GB" b="0" dirty="0">
                <a:solidFill>
                  <a:srgbClr val="56585A"/>
                </a:solidFill>
                <a:effectLst/>
                <a:latin typeface="Arial" panose="020B0604020202020204" pitchFamily="34" charset="0"/>
                <a:cs typeface="Arial" panose="020B0604020202020204" pitchFamily="34" charset="0"/>
              </a:rPr>
              <a:t>Prior to joining Kent HR, Ruth worked in a generalist HR capacity in a variety of both SMEs and large corporations across the South East.</a:t>
            </a:r>
          </a:p>
          <a:p>
            <a:pPr algn="l"/>
            <a:r>
              <a:rPr lang="en-GB" b="0" dirty="0">
                <a:solidFill>
                  <a:srgbClr val="56585A"/>
                </a:solidFill>
                <a:effectLst/>
                <a:latin typeface="Arial" panose="020B0604020202020204" pitchFamily="34" charset="0"/>
                <a:cs typeface="Arial" panose="020B0604020202020204" pitchFamily="34" charset="0"/>
              </a:rPr>
              <a:t>Ruth has extensive knowledge within the construction industry and has also provided support within the manufacturing sector. She has experience on all operational HR subjects, with her most recent </a:t>
            </a:r>
          </a:p>
          <a:p>
            <a:pPr algn="l"/>
            <a:r>
              <a:rPr lang="en-GB" b="0" dirty="0">
                <a:solidFill>
                  <a:srgbClr val="56585A"/>
                </a:solidFill>
                <a:effectLst/>
                <a:latin typeface="Arial" panose="020B0604020202020204" pitchFamily="34" charset="0"/>
                <a:cs typeface="Arial" panose="020B0604020202020204" pitchFamily="34" charset="0"/>
              </a:rPr>
              <a:t>role being a HR Manager for a security company</a:t>
            </a:r>
            <a:r>
              <a:rPr lang="en-GB" b="0" dirty="0">
                <a:solidFill>
                  <a:srgbClr val="56585A"/>
                </a:solidFill>
                <a:effectLst/>
                <a:latin typeface="Source Sans Pro" panose="020B0503030403020204" pitchFamily="34" charset="0"/>
              </a:rPr>
              <a:t>.</a:t>
            </a:r>
          </a:p>
        </p:txBody>
      </p:sp>
    </p:spTree>
    <p:extLst>
      <p:ext uri="{BB962C8B-B14F-4D97-AF65-F5344CB8AC3E}">
        <p14:creationId xmlns:p14="http://schemas.microsoft.com/office/powerpoint/2010/main" val="1693133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normAutofit/>
          </a:bodyPr>
          <a:lstStyle/>
          <a:p>
            <a:r>
              <a:rPr lang="en-US" sz="3200" dirty="0">
                <a:solidFill>
                  <a:srgbClr val="4D4D4F"/>
                </a:solidFill>
                <a:latin typeface="Arial" panose="020B0604020202020204" pitchFamily="34" charset="0"/>
                <a:cs typeface="Arial" panose="020B0604020202020204" pitchFamily="34" charset="0"/>
              </a:rPr>
              <a:t>Key Legal risk issues – Potential claims</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3"/>
            <a:ext cx="10515600" cy="3134218"/>
          </a:xfrm>
        </p:spPr>
        <p:txBody>
          <a:bodyPr>
            <a:noAutofit/>
          </a:bodyPr>
          <a:lstStyle/>
          <a:p>
            <a:pPr marL="342900" indent="-342900">
              <a:buFont typeface="Arial"/>
              <a:buChar char="•"/>
            </a:pPr>
            <a:endParaRPr lang="en-US" sz="1800" dirty="0">
              <a:solidFill>
                <a:schemeClr val="tx1"/>
              </a:solidFill>
              <a:latin typeface="Arial" panose="020B0604020202020204" pitchFamily="34" charset="0"/>
              <a:cs typeface="Arial" panose="020B0604020202020204" pitchFamily="34" charset="0"/>
            </a:endParaRPr>
          </a:p>
          <a:p>
            <a:pPr marL="342900" indent="-342900">
              <a:buFont typeface="Arial"/>
              <a:buChar char="•"/>
            </a:pPr>
            <a:r>
              <a:rPr lang="en-US" sz="1800" dirty="0">
                <a:solidFill>
                  <a:schemeClr val="tx1"/>
                </a:solidFill>
                <a:latin typeface="Arial" panose="020B0604020202020204" pitchFamily="34" charset="0"/>
                <a:cs typeface="Arial" panose="020B0604020202020204" pitchFamily="34" charset="0"/>
              </a:rPr>
              <a:t>Personal injury </a:t>
            </a:r>
            <a:r>
              <a:rPr lang="en-US" sz="1800" b="0" dirty="0">
                <a:solidFill>
                  <a:schemeClr val="tx1"/>
                </a:solidFill>
                <a:latin typeface="Arial" panose="020B0604020202020204" pitchFamily="34" charset="0"/>
                <a:cs typeface="Arial" panose="020B0604020202020204" pitchFamily="34" charset="0"/>
              </a:rPr>
              <a:t>– breach of duty – importance of EAP, and vicarious liability.</a:t>
            </a:r>
          </a:p>
          <a:p>
            <a:pPr marL="342900" indent="-342900">
              <a:buFont typeface="Arial"/>
              <a:buChar char="•"/>
            </a:pPr>
            <a:r>
              <a:rPr lang="en-US" sz="1800" dirty="0">
                <a:solidFill>
                  <a:schemeClr val="tx1"/>
                </a:solidFill>
                <a:latin typeface="Arial" panose="020B0604020202020204" pitchFamily="34" charset="0"/>
                <a:cs typeface="Arial" panose="020B0604020202020204" pitchFamily="34" charset="0"/>
              </a:rPr>
              <a:t>Breach of contract </a:t>
            </a:r>
            <a:r>
              <a:rPr lang="en-US" sz="1800" b="0" dirty="0">
                <a:solidFill>
                  <a:schemeClr val="tx1"/>
                </a:solidFill>
                <a:latin typeface="Arial" panose="020B0604020202020204" pitchFamily="34" charset="0"/>
                <a:cs typeface="Arial" panose="020B0604020202020204" pitchFamily="34" charset="0"/>
              </a:rPr>
              <a:t>– relationship trust and confidence, constructive dismissal.</a:t>
            </a:r>
          </a:p>
          <a:p>
            <a:pPr marL="342900" indent="-342900">
              <a:buFont typeface="Arial"/>
              <a:buChar char="•"/>
            </a:pPr>
            <a:r>
              <a:rPr lang="en-US" sz="1800" dirty="0">
                <a:solidFill>
                  <a:schemeClr val="tx1"/>
                </a:solidFill>
                <a:latin typeface="Arial" panose="020B0604020202020204" pitchFamily="34" charset="0"/>
                <a:cs typeface="Arial" panose="020B0604020202020204" pitchFamily="34" charset="0"/>
              </a:rPr>
              <a:t>Unfair dismissal/Automatically unfair </a:t>
            </a:r>
            <a:r>
              <a:rPr lang="en-US" sz="1800" b="0" dirty="0">
                <a:solidFill>
                  <a:schemeClr val="tx1"/>
                </a:solidFill>
                <a:latin typeface="Arial" panose="020B0604020202020204" pitchFamily="34" charset="0"/>
                <a:cs typeface="Arial" panose="020B0604020202020204" pitchFamily="34" charset="0"/>
              </a:rPr>
              <a:t>– sickness management/ health and safety. </a:t>
            </a:r>
          </a:p>
          <a:p>
            <a:pPr marL="342900" indent="-342900">
              <a:buFont typeface="Arial"/>
              <a:buChar char="•"/>
            </a:pPr>
            <a:r>
              <a:rPr lang="en-US" sz="1800" dirty="0">
                <a:solidFill>
                  <a:schemeClr val="tx1"/>
                </a:solidFill>
                <a:latin typeface="Arial" panose="020B0604020202020204" pitchFamily="34" charset="0"/>
                <a:cs typeface="Arial" panose="020B0604020202020204" pitchFamily="34" charset="0"/>
              </a:rPr>
              <a:t>Disability discrimination</a:t>
            </a:r>
          </a:p>
          <a:p>
            <a:pPr marL="342900" indent="-342900">
              <a:buFont typeface="Arial"/>
              <a:buChar char="•"/>
            </a:pPr>
            <a:r>
              <a:rPr lang="en-US" sz="1800" dirty="0">
                <a:solidFill>
                  <a:schemeClr val="tx1"/>
                </a:solidFill>
                <a:latin typeface="Arial" panose="020B0604020202020204" pitchFamily="34" charset="0"/>
                <a:cs typeface="Arial" panose="020B0604020202020204" pitchFamily="34" charset="0"/>
              </a:rPr>
              <a:t>Harassment and Protection from Harassment Act 1997</a:t>
            </a:r>
            <a:r>
              <a:rPr lang="en-US" sz="1800" i="1" dirty="0">
                <a:solidFill>
                  <a:schemeClr val="tx1"/>
                </a:solidFill>
                <a:latin typeface="Arial" panose="020B0604020202020204" pitchFamily="34" charset="0"/>
                <a:cs typeface="Arial" panose="020B0604020202020204" pitchFamily="34" charset="0"/>
              </a:rPr>
              <a:t> – </a:t>
            </a:r>
            <a:r>
              <a:rPr lang="en-US" sz="1800" b="0" dirty="0">
                <a:solidFill>
                  <a:schemeClr val="tx1"/>
                </a:solidFill>
                <a:latin typeface="Arial" panose="020B0604020202020204" pitchFamily="34" charset="0"/>
                <a:cs typeface="Arial" panose="020B0604020202020204" pitchFamily="34" charset="0"/>
              </a:rPr>
              <a:t>prohibits “</a:t>
            </a:r>
            <a:r>
              <a:rPr lang="en-US" sz="1800" b="0" i="1" dirty="0">
                <a:solidFill>
                  <a:schemeClr val="tx1"/>
                </a:solidFill>
                <a:latin typeface="Arial" panose="020B0604020202020204" pitchFamily="34" charset="0"/>
                <a:cs typeface="Arial" panose="020B0604020202020204" pitchFamily="34" charset="0"/>
              </a:rPr>
              <a:t>course of conduct which amounts to harassment” </a:t>
            </a:r>
            <a:r>
              <a:rPr lang="en-US" sz="1800" b="0" dirty="0">
                <a:solidFill>
                  <a:schemeClr val="tx1"/>
                </a:solidFill>
                <a:latin typeface="Arial" panose="020B0604020202020204" pitchFamily="34" charset="0"/>
                <a:cs typeface="Arial" panose="020B0604020202020204" pitchFamily="34" charset="0"/>
              </a:rPr>
              <a:t>and which that person knows or ought to know amounts to harassment. Vicarious liability.  </a:t>
            </a:r>
            <a:endParaRPr lang="en-US" sz="1800" b="0" i="1" dirty="0">
              <a:solidFill>
                <a:schemeClr val="tx1"/>
              </a:solidFill>
              <a:latin typeface="Arial" panose="020B0604020202020204" pitchFamily="34" charset="0"/>
              <a:cs typeface="Arial" panose="020B0604020202020204" pitchFamily="34" charset="0"/>
            </a:endParaRP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DD4FABF9-E0C8-4873-BF8E-420EFBA0B6C0}"/>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Tree>
    <p:extLst>
      <p:ext uri="{BB962C8B-B14F-4D97-AF65-F5344CB8AC3E}">
        <p14:creationId xmlns:p14="http://schemas.microsoft.com/office/powerpoint/2010/main" val="35503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normAutofit/>
          </a:bodyPr>
          <a:lstStyle/>
          <a:p>
            <a:r>
              <a:rPr lang="en-US" sz="3200" dirty="0">
                <a:solidFill>
                  <a:srgbClr val="4D4D4F"/>
                </a:solidFill>
                <a:latin typeface="Arial" panose="020B0604020202020204" pitchFamily="34" charset="0"/>
                <a:cs typeface="Arial" panose="020B0604020202020204" pitchFamily="34" charset="0"/>
              </a:rPr>
              <a:t>Other Common Workplace Issues</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3"/>
            <a:ext cx="10515600" cy="3134218"/>
          </a:xfrm>
        </p:spPr>
        <p:txBody>
          <a:bodyPr>
            <a:normAutofit/>
          </a:bodyPr>
          <a:lstStyle/>
          <a:p>
            <a:pPr marL="0" indent="0">
              <a:buNone/>
            </a:pPr>
            <a:r>
              <a:rPr lang="en-US" sz="1800" dirty="0">
                <a:solidFill>
                  <a:schemeClr val="tx1"/>
                </a:solidFill>
                <a:latin typeface="Arial" panose="020B0604020202020204" pitchFamily="34" charset="0"/>
                <a:cs typeface="Arial" panose="020B0604020202020204" pitchFamily="34" charset="0"/>
              </a:rPr>
              <a:t>Poor mental health can lead to:</a:t>
            </a:r>
          </a:p>
          <a:p>
            <a:pPr marL="0" indent="0">
              <a:buNone/>
            </a:pPr>
            <a:endParaRPr lang="en-US" sz="1800" b="0" dirty="0">
              <a:solidFill>
                <a:schemeClr val="tx1"/>
              </a:solidFill>
              <a:latin typeface="Arial" panose="020B0604020202020204" pitchFamily="34" charset="0"/>
              <a:cs typeface="Arial" panose="020B0604020202020204" pitchFamily="34" charset="0"/>
            </a:endParaRP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Low job satisfaction </a:t>
            </a: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Lack of motivation </a:t>
            </a: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Workplace disputes</a:t>
            </a:r>
          </a:p>
          <a:p>
            <a:pPr marL="0" indent="0">
              <a:buNone/>
            </a:pPr>
            <a:endParaRPr lang="en-US" sz="2000" dirty="0"/>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A1AA8A0C-8AC5-473C-912C-27160CEB0F94}"/>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Tree>
    <p:extLst>
      <p:ext uri="{BB962C8B-B14F-4D97-AF65-F5344CB8AC3E}">
        <p14:creationId xmlns:p14="http://schemas.microsoft.com/office/powerpoint/2010/main" val="3485717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normAutofit/>
          </a:bodyPr>
          <a:lstStyle/>
          <a:p>
            <a:r>
              <a:rPr lang="en-US" sz="3200" dirty="0">
                <a:solidFill>
                  <a:srgbClr val="4D4D4F"/>
                </a:solidFill>
                <a:latin typeface="Arial" panose="020B0604020202020204" pitchFamily="34" charset="0"/>
                <a:cs typeface="Arial" panose="020B0604020202020204" pitchFamily="34" charset="0"/>
              </a:rPr>
              <a:t>Workplace Tips</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3"/>
            <a:ext cx="10515600" cy="3134218"/>
          </a:xfrm>
        </p:spPr>
        <p:txBody>
          <a:bodyPr>
            <a:noAutofit/>
          </a:bodyPr>
          <a:lstStyle/>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Anonymous email address to contact </a:t>
            </a: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H&amp;S reporting channels </a:t>
            </a: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Regular meetings with affected individuals </a:t>
            </a: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Mental health awareness days promoting a culture of positive mental health discussions </a:t>
            </a: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Training on mental health/ education for all staff members, including identifying signs of mental health issues </a:t>
            </a: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Appoint mental health/ wellbeing champions </a:t>
            </a: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Implement a wellbeing policy </a:t>
            </a: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Create a mental health strategy </a:t>
            </a: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Keep open communication </a:t>
            </a:r>
          </a:p>
          <a:p>
            <a:pPr marL="342900" indent="-342900">
              <a:buFont typeface="Arial"/>
              <a:buChar char="•"/>
            </a:pPr>
            <a:r>
              <a:rPr lang="en-US" sz="1800" b="0" dirty="0">
                <a:solidFill>
                  <a:schemeClr val="tx1"/>
                </a:solidFill>
                <a:latin typeface="Arial" panose="020B0604020202020204" pitchFamily="34" charset="0"/>
                <a:cs typeface="Arial" panose="020B0604020202020204" pitchFamily="34" charset="0"/>
              </a:rPr>
              <a:t>Review effectiveness of practices – ongoing </a:t>
            </a: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B339F1AC-1684-4C81-89D6-0395E79EC28A}"/>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Tree>
    <p:extLst>
      <p:ext uri="{BB962C8B-B14F-4D97-AF65-F5344CB8AC3E}">
        <p14:creationId xmlns:p14="http://schemas.microsoft.com/office/powerpoint/2010/main" val="3085509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normAutofit/>
          </a:bodyPr>
          <a:lstStyle/>
          <a:p>
            <a:r>
              <a:rPr lang="en-US" sz="3200" dirty="0">
                <a:solidFill>
                  <a:srgbClr val="4D4D4F"/>
                </a:solidFill>
                <a:latin typeface="Arial" panose="020B0604020202020204" pitchFamily="34" charset="0"/>
                <a:cs typeface="Arial" panose="020B0604020202020204" pitchFamily="34" charset="0"/>
              </a:rPr>
              <a:t>ACAS Guidance</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505179"/>
          </a:xfrm>
        </p:spPr>
        <p:txBody>
          <a:bodyPr>
            <a:noAutofit/>
          </a:bodyPr>
          <a:lstStyle/>
          <a:p>
            <a:pPr marL="0" indent="0">
              <a:buNone/>
            </a:pPr>
            <a:r>
              <a:rPr lang="en-US" sz="1800" b="0" dirty="0" err="1">
                <a:solidFill>
                  <a:schemeClr val="tx1"/>
                </a:solidFill>
                <a:latin typeface="Arial" panose="020B0604020202020204" pitchFamily="34" charset="0"/>
                <a:cs typeface="Arial" panose="020B0604020202020204" pitchFamily="34" charset="0"/>
              </a:rPr>
              <a:t>Acas</a:t>
            </a:r>
            <a:r>
              <a:rPr lang="en-US" sz="1800" b="0" dirty="0">
                <a:solidFill>
                  <a:schemeClr val="tx1"/>
                </a:solidFill>
                <a:latin typeface="Arial" panose="020B0604020202020204" pitchFamily="34" charset="0"/>
                <a:cs typeface="Arial" panose="020B0604020202020204" pitchFamily="34" charset="0"/>
              </a:rPr>
              <a:t> – ‘Health and </a:t>
            </a:r>
            <a:r>
              <a:rPr lang="en-US" sz="1800" b="0" u="sng" dirty="0">
                <a:solidFill>
                  <a:schemeClr val="tx1"/>
                </a:solidFill>
                <a:latin typeface="Arial" panose="020B0604020202020204" pitchFamily="34" charset="0"/>
                <a:cs typeface="Arial" panose="020B0604020202020204" pitchFamily="34" charset="0"/>
              </a:rPr>
              <a:t>wellbeing</a:t>
            </a:r>
            <a:r>
              <a:rPr lang="en-US" sz="1800" b="0" dirty="0">
                <a:solidFill>
                  <a:schemeClr val="tx1"/>
                </a:solidFill>
                <a:latin typeface="Arial" panose="020B0604020202020204" pitchFamily="34" charset="0"/>
                <a:cs typeface="Arial" panose="020B0604020202020204" pitchFamily="34" charset="0"/>
              </a:rPr>
              <a:t>’ – advice on:</a:t>
            </a:r>
          </a:p>
          <a:p>
            <a:pPr marL="0" indent="0">
              <a:buNone/>
            </a:pPr>
            <a:endParaRPr lang="en-US" sz="1800" b="0" dirty="0">
              <a:solidFill>
                <a:schemeClr val="tx1"/>
              </a:solidFill>
              <a:latin typeface="Arial" panose="020B0604020202020204" pitchFamily="34" charset="0"/>
              <a:cs typeface="Arial" panose="020B0604020202020204" pitchFamily="34" charset="0"/>
            </a:endParaRPr>
          </a:p>
          <a:p>
            <a:pPr>
              <a:spcBef>
                <a:spcPts val="0"/>
              </a:spcBef>
            </a:pPr>
            <a:r>
              <a:rPr lang="en-US" sz="1800" b="0" dirty="0">
                <a:solidFill>
                  <a:schemeClr val="tx1"/>
                </a:solidFill>
                <a:latin typeface="Arial" panose="020B0604020202020204" pitchFamily="34" charset="0"/>
                <a:cs typeface="Arial" panose="020B0604020202020204" pitchFamily="34" charset="0"/>
              </a:rPr>
              <a:t>Coronavirus and mental health at work;</a:t>
            </a:r>
          </a:p>
          <a:p>
            <a:pPr>
              <a:spcBef>
                <a:spcPts val="0"/>
              </a:spcBef>
            </a:pPr>
            <a:r>
              <a:rPr lang="en-US" sz="1800" b="0" dirty="0">
                <a:solidFill>
                  <a:schemeClr val="tx1"/>
                </a:solidFill>
                <a:latin typeface="Arial" panose="020B0604020202020204" pitchFamily="34" charset="0"/>
                <a:cs typeface="Arial" panose="020B0604020202020204" pitchFamily="34" charset="0"/>
              </a:rPr>
              <a:t>Supporting mental health in the workplace </a:t>
            </a:r>
          </a:p>
          <a:p>
            <a:pPr>
              <a:spcBef>
                <a:spcPts val="0"/>
              </a:spcBef>
            </a:pPr>
            <a:r>
              <a:rPr lang="en-US" sz="1800" b="0" dirty="0">
                <a:solidFill>
                  <a:schemeClr val="tx1"/>
                </a:solidFill>
                <a:latin typeface="Arial" panose="020B0604020202020204" pitchFamily="34" charset="0"/>
                <a:cs typeface="Arial" panose="020B0604020202020204" pitchFamily="34" charset="0"/>
              </a:rPr>
              <a:t>Using occupational health at work </a:t>
            </a:r>
          </a:p>
          <a:p>
            <a:pPr marL="0" indent="0">
              <a:buNone/>
            </a:pPr>
            <a:endParaRPr lang="en-US" sz="1800" b="0" dirty="0">
              <a:solidFill>
                <a:schemeClr val="tx1"/>
              </a:solidFill>
              <a:latin typeface="Arial" panose="020B0604020202020204" pitchFamily="34" charset="0"/>
              <a:cs typeface="Arial" panose="020B0604020202020204" pitchFamily="34" charset="0"/>
            </a:endParaRPr>
          </a:p>
          <a:p>
            <a:pPr marL="0" indent="0">
              <a:buNone/>
            </a:pPr>
            <a:r>
              <a:rPr lang="en-US" sz="1800" b="0" dirty="0" err="1">
                <a:solidFill>
                  <a:schemeClr val="tx1"/>
                </a:solidFill>
                <a:latin typeface="Arial" panose="020B0604020202020204" pitchFamily="34" charset="0"/>
                <a:cs typeface="Arial" panose="020B0604020202020204" pitchFamily="34" charset="0"/>
              </a:rPr>
              <a:t>Acas</a:t>
            </a:r>
            <a:r>
              <a:rPr lang="en-US" sz="1800" b="0" dirty="0">
                <a:solidFill>
                  <a:schemeClr val="tx1"/>
                </a:solidFill>
                <a:latin typeface="Arial" panose="020B0604020202020204" pitchFamily="34" charset="0"/>
                <a:cs typeface="Arial" panose="020B0604020202020204" pitchFamily="34" charset="0"/>
              </a:rPr>
              <a:t> suggests the factors managers can control when it comes to mental health at work:</a:t>
            </a:r>
          </a:p>
          <a:p>
            <a:pPr>
              <a:spcBef>
                <a:spcPts val="0"/>
              </a:spcBef>
            </a:pPr>
            <a:r>
              <a:rPr lang="en-US" sz="1800" b="0" dirty="0">
                <a:solidFill>
                  <a:schemeClr val="tx1"/>
                </a:solidFill>
                <a:latin typeface="Arial" panose="020B0604020202020204" pitchFamily="34" charset="0"/>
                <a:cs typeface="Arial" panose="020B0604020202020204" pitchFamily="34" charset="0"/>
              </a:rPr>
              <a:t>Workload </a:t>
            </a:r>
          </a:p>
          <a:p>
            <a:pPr>
              <a:spcBef>
                <a:spcPts val="0"/>
              </a:spcBef>
            </a:pPr>
            <a:r>
              <a:rPr lang="en-US" sz="1800" b="0" dirty="0">
                <a:solidFill>
                  <a:schemeClr val="tx1"/>
                </a:solidFill>
                <a:latin typeface="Arial" panose="020B0604020202020204" pitchFamily="34" charset="0"/>
                <a:cs typeface="Arial" panose="020B0604020202020204" pitchFamily="34" charset="0"/>
              </a:rPr>
              <a:t>Work variety </a:t>
            </a:r>
          </a:p>
          <a:p>
            <a:pPr>
              <a:spcBef>
                <a:spcPts val="0"/>
              </a:spcBef>
            </a:pPr>
            <a:r>
              <a:rPr lang="en-US" sz="1800" b="0" dirty="0">
                <a:solidFill>
                  <a:schemeClr val="tx1"/>
                </a:solidFill>
                <a:latin typeface="Arial" panose="020B0604020202020204" pitchFamily="34" charset="0"/>
                <a:cs typeface="Arial" panose="020B0604020202020204" pitchFamily="34" charset="0"/>
              </a:rPr>
              <a:t>Work relationships </a:t>
            </a:r>
          </a:p>
          <a:p>
            <a:pPr>
              <a:spcBef>
                <a:spcPts val="0"/>
              </a:spcBef>
            </a:pPr>
            <a:r>
              <a:rPr lang="en-US" sz="1800" b="0" dirty="0">
                <a:solidFill>
                  <a:schemeClr val="tx1"/>
                </a:solidFill>
                <a:latin typeface="Arial" panose="020B0604020202020204" pitchFamily="34" charset="0"/>
                <a:cs typeface="Arial" panose="020B0604020202020204" pitchFamily="34" charset="0"/>
              </a:rPr>
              <a:t>Involvement </a:t>
            </a:r>
          </a:p>
          <a:p>
            <a:pPr>
              <a:spcBef>
                <a:spcPts val="0"/>
              </a:spcBef>
            </a:pPr>
            <a:r>
              <a:rPr lang="en-US" sz="1800" b="0" dirty="0">
                <a:solidFill>
                  <a:schemeClr val="tx1"/>
                </a:solidFill>
                <a:latin typeface="Arial" panose="020B0604020202020204" pitchFamily="34" charset="0"/>
                <a:cs typeface="Arial" panose="020B0604020202020204" pitchFamily="34" charset="0"/>
              </a:rPr>
              <a:t>Culture of disclosure </a:t>
            </a:r>
          </a:p>
          <a:p>
            <a:pPr>
              <a:spcBef>
                <a:spcPts val="0"/>
              </a:spcBef>
            </a:pPr>
            <a:r>
              <a:rPr lang="en-US" sz="1800" dirty="0">
                <a:latin typeface="Arial" panose="020B0604020202020204" pitchFamily="34" charset="0"/>
                <a:cs typeface="Arial" panose="020B0604020202020204" pitchFamily="34" charset="0"/>
              </a:rPr>
              <a:t>C</a:t>
            </a:r>
            <a:r>
              <a:rPr lang="en-US" sz="1800" b="0" dirty="0">
                <a:solidFill>
                  <a:schemeClr val="tx1"/>
                </a:solidFill>
                <a:latin typeface="Arial" panose="020B0604020202020204" pitchFamily="34" charset="0"/>
                <a:cs typeface="Arial" panose="020B0604020202020204" pitchFamily="34" charset="0"/>
              </a:rPr>
              <a:t>ommunication </a:t>
            </a:r>
          </a:p>
          <a:p>
            <a:pPr>
              <a:spcBef>
                <a:spcPts val="0"/>
              </a:spcBef>
            </a:pPr>
            <a:r>
              <a:rPr lang="en-US" sz="1800" b="0" dirty="0">
                <a:solidFill>
                  <a:schemeClr val="tx1"/>
                </a:solidFill>
                <a:latin typeface="Arial" panose="020B0604020202020204" pitchFamily="34" charset="0"/>
                <a:cs typeface="Arial" panose="020B0604020202020204" pitchFamily="34" charset="0"/>
              </a:rPr>
              <a:t>Bullying </a:t>
            </a:r>
            <a:endParaRPr lang="en-US" sz="1800" dirty="0">
              <a:solidFill>
                <a:schemeClr val="tx1"/>
              </a:solidFill>
              <a:latin typeface="Arial" panose="020B0604020202020204" pitchFamily="34" charset="0"/>
              <a:cs typeface="Arial" panose="020B0604020202020204" pitchFamily="34" charset="0"/>
            </a:endParaRP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C2F75C2D-2FED-4243-AE7A-123314263C24}"/>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Tree>
    <p:extLst>
      <p:ext uri="{BB962C8B-B14F-4D97-AF65-F5344CB8AC3E}">
        <p14:creationId xmlns:p14="http://schemas.microsoft.com/office/powerpoint/2010/main" val="1429409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normAutofit/>
          </a:bodyPr>
          <a:lstStyle/>
          <a:p>
            <a:r>
              <a:rPr lang="en-US" sz="3200" dirty="0">
                <a:solidFill>
                  <a:srgbClr val="4D4D4F"/>
                </a:solidFill>
                <a:latin typeface="Arial" panose="020B0604020202020204" pitchFamily="34" charset="0"/>
                <a:cs typeface="Arial" panose="020B0604020202020204" pitchFamily="34" charset="0"/>
              </a:rPr>
              <a:t>Other Guidance and Support</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3"/>
            <a:ext cx="10515600" cy="3134218"/>
          </a:xfrm>
        </p:spPr>
        <p:txBody>
          <a:bodyPr>
            <a:normAutofit/>
          </a:bodyPr>
          <a:lstStyle/>
          <a:p>
            <a:pPr marL="342900" indent="-342900">
              <a:buFont typeface="Arial"/>
              <a:buChar char="•"/>
            </a:pPr>
            <a:r>
              <a:rPr lang="en-GB" sz="18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Guide for line managers</a:t>
            </a:r>
            <a:r>
              <a:rPr lang="en-GB" sz="1800" dirty="0">
                <a:latin typeface="Arial" panose="020B0604020202020204" pitchFamily="34" charset="0"/>
                <a:cs typeface="Arial" panose="020B0604020202020204" pitchFamily="34" charset="0"/>
              </a:rPr>
              <a:t> : Recruiting, managing and developing people with a disability or health condition </a:t>
            </a:r>
          </a:p>
          <a:p>
            <a:pPr marL="342900" indent="-342900">
              <a:buFont typeface="Arial"/>
              <a:buChar char="•"/>
            </a:pPr>
            <a:r>
              <a:rPr lang="en-GB" sz="1800" b="0" dirty="0">
                <a:solidFill>
                  <a:schemeClr val="tx1"/>
                </a:solidFill>
                <a:latin typeface="Arial" panose="020B0604020202020204" pitchFamily="34" charset="0"/>
                <a:cs typeface="Arial" panose="020B0604020202020204" pitchFamily="34" charset="0"/>
              </a:rPr>
              <a:t>Access to Work – </a:t>
            </a:r>
            <a:r>
              <a:rPr lang="en-GB" sz="1800" b="0" u="sng" dirty="0">
                <a:solidFill>
                  <a:schemeClr val="tx1"/>
                </a:solidFill>
                <a:latin typeface="Arial" panose="020B0604020202020204" pitchFamily="34" charset="0"/>
                <a:cs typeface="Arial" panose="020B0604020202020204" pitchFamily="34" charset="0"/>
                <a:hlinkClick r:id="rId6"/>
              </a:rPr>
              <a:t>www.gov.uk/access-to-work</a:t>
            </a:r>
            <a:endParaRPr lang="en-GB" sz="1800" b="0" u="sng" dirty="0">
              <a:solidFill>
                <a:schemeClr val="tx1"/>
              </a:solidFill>
              <a:latin typeface="Arial" panose="020B0604020202020204" pitchFamily="34" charset="0"/>
              <a:cs typeface="Arial" panose="020B0604020202020204" pitchFamily="34" charset="0"/>
            </a:endParaRPr>
          </a:p>
          <a:p>
            <a:pPr marL="342900" indent="-342900">
              <a:buFont typeface="Arial"/>
              <a:buChar char="•"/>
            </a:pPr>
            <a:r>
              <a:rPr lang="en-GB" sz="1800" b="0" dirty="0">
                <a:solidFill>
                  <a:schemeClr val="tx1"/>
                </a:solidFill>
                <a:latin typeface="Arial" panose="020B0604020202020204" pitchFamily="34" charset="0"/>
                <a:cs typeface="Arial" panose="020B0604020202020204" pitchFamily="34" charset="0"/>
              </a:rPr>
              <a:t>Business in the Community – </a:t>
            </a:r>
            <a:r>
              <a:rPr lang="en-GB" sz="1800" b="0" u="sng" dirty="0">
                <a:solidFill>
                  <a:schemeClr val="tx1"/>
                </a:solidFill>
                <a:latin typeface="Arial" panose="020B0604020202020204" pitchFamily="34" charset="0"/>
                <a:cs typeface="Arial" panose="020B0604020202020204" pitchFamily="34" charset="0"/>
                <a:hlinkClick r:id="rId7"/>
              </a:rPr>
              <a:t>www.bitc.org.uk</a:t>
            </a:r>
            <a:endParaRPr lang="en-GB" sz="1800" b="0" u="sng" dirty="0">
              <a:solidFill>
                <a:schemeClr val="tx1"/>
              </a:solidFill>
              <a:latin typeface="Arial" panose="020B0604020202020204" pitchFamily="34" charset="0"/>
              <a:cs typeface="Arial" panose="020B0604020202020204" pitchFamily="34" charset="0"/>
            </a:endParaRPr>
          </a:p>
          <a:p>
            <a:pPr marL="342900" indent="-342900">
              <a:buFont typeface="Arial"/>
              <a:buChar char="•"/>
            </a:pPr>
            <a:r>
              <a:rPr lang="en-GB" sz="1800" b="0" dirty="0">
                <a:solidFill>
                  <a:schemeClr val="tx1"/>
                </a:solidFill>
                <a:latin typeface="Arial" panose="020B0604020202020204" pitchFamily="34" charset="0"/>
                <a:cs typeface="Arial" panose="020B0604020202020204" pitchFamily="34" charset="0"/>
              </a:rPr>
              <a:t>Mind – </a:t>
            </a:r>
            <a:r>
              <a:rPr lang="en-GB" sz="1800" b="0" u="sng" dirty="0">
                <a:solidFill>
                  <a:schemeClr val="tx1"/>
                </a:solidFill>
                <a:latin typeface="Arial" panose="020B0604020202020204" pitchFamily="34" charset="0"/>
                <a:cs typeface="Arial" panose="020B0604020202020204" pitchFamily="34" charset="0"/>
                <a:hlinkClick r:id="rId8"/>
              </a:rPr>
              <a:t>www.mind.org.uk</a:t>
            </a:r>
            <a:endParaRPr lang="en-GB" sz="1800" b="0" u="sng" dirty="0">
              <a:solidFill>
                <a:schemeClr val="tx1"/>
              </a:solidFill>
              <a:latin typeface="Arial" panose="020B0604020202020204" pitchFamily="34" charset="0"/>
              <a:cs typeface="Arial" panose="020B0604020202020204" pitchFamily="34" charset="0"/>
            </a:endParaRPr>
          </a:p>
          <a:p>
            <a:pPr marL="342900" indent="-342900">
              <a:buFont typeface="Arial"/>
              <a:buChar char="•"/>
            </a:pPr>
            <a:r>
              <a:rPr lang="en-GB" sz="1800" b="0" dirty="0">
                <a:solidFill>
                  <a:schemeClr val="tx1"/>
                </a:solidFill>
                <a:latin typeface="Arial" panose="020B0604020202020204" pitchFamily="34" charset="0"/>
                <a:cs typeface="Arial" panose="020B0604020202020204" pitchFamily="34" charset="0"/>
              </a:rPr>
              <a:t>Mindful Employer – </a:t>
            </a:r>
            <a:r>
              <a:rPr lang="en-GB" sz="1800" b="0" u="sng" dirty="0">
                <a:solidFill>
                  <a:schemeClr val="tx1"/>
                </a:solidFill>
                <a:latin typeface="Arial" panose="020B0604020202020204" pitchFamily="34" charset="0"/>
                <a:cs typeface="Arial" panose="020B0604020202020204" pitchFamily="34" charset="0"/>
                <a:hlinkClick r:id="rId9"/>
              </a:rPr>
              <a:t>www.mindfulemployer.net</a:t>
            </a:r>
            <a:r>
              <a:rPr lang="en-GB" sz="1800" b="0" u="sng" dirty="0">
                <a:solidFill>
                  <a:schemeClr val="tx1"/>
                </a:solidFill>
                <a:latin typeface="Arial" panose="020B0604020202020204" pitchFamily="34" charset="0"/>
                <a:cs typeface="Arial" panose="020B0604020202020204" pitchFamily="34" charset="0"/>
              </a:rPr>
              <a:t> </a:t>
            </a:r>
          </a:p>
          <a:p>
            <a:pPr marL="342900" indent="-342900">
              <a:buFont typeface="Arial"/>
              <a:buChar char="•"/>
            </a:pPr>
            <a:r>
              <a:rPr lang="en-GB" sz="1800" b="0" dirty="0">
                <a:solidFill>
                  <a:schemeClr val="tx1"/>
                </a:solidFill>
                <a:latin typeface="Arial" panose="020B0604020202020204" pitchFamily="34" charset="0"/>
                <a:cs typeface="Arial" panose="020B0604020202020204" pitchFamily="34" charset="0"/>
              </a:rPr>
              <a:t>NHS Choices – </a:t>
            </a:r>
            <a:r>
              <a:rPr lang="en-GB" sz="1800" b="0" u="sng" dirty="0">
                <a:solidFill>
                  <a:schemeClr val="tx1"/>
                </a:solidFill>
                <a:latin typeface="Arial" panose="020B0604020202020204" pitchFamily="34" charset="0"/>
                <a:cs typeface="Arial" panose="020B0604020202020204" pitchFamily="34" charset="0"/>
                <a:hlinkClick r:id="rId10"/>
              </a:rPr>
              <a:t>www.nhs.uk.livewell/mentalhealth</a:t>
            </a:r>
            <a:r>
              <a:rPr lang="en-GB" sz="1800" b="0" u="sng" dirty="0">
                <a:solidFill>
                  <a:schemeClr val="tx1"/>
                </a:solidFill>
                <a:latin typeface="Arial" panose="020B0604020202020204" pitchFamily="34" charset="0"/>
                <a:cs typeface="Arial" panose="020B0604020202020204" pitchFamily="34" charset="0"/>
              </a:rPr>
              <a:t> </a:t>
            </a:r>
          </a:p>
          <a:p>
            <a:pPr marL="342900" indent="-342900">
              <a:buFont typeface="Arial"/>
              <a:buChar char="•"/>
            </a:pPr>
            <a:r>
              <a:rPr lang="en-GB" sz="1800" b="0" dirty="0">
                <a:solidFill>
                  <a:schemeClr val="tx1"/>
                </a:solidFill>
                <a:latin typeface="Arial" panose="020B0604020202020204" pitchFamily="34" charset="0"/>
                <a:cs typeface="Arial" panose="020B0604020202020204" pitchFamily="34" charset="0"/>
              </a:rPr>
              <a:t>Remploy – </a:t>
            </a:r>
            <a:r>
              <a:rPr lang="en-GB" sz="1800" b="0" u="sng" dirty="0">
                <a:solidFill>
                  <a:schemeClr val="tx1"/>
                </a:solidFill>
                <a:latin typeface="Arial" panose="020B0604020202020204" pitchFamily="34" charset="0"/>
                <a:cs typeface="Arial" panose="020B0604020202020204" pitchFamily="34" charset="0"/>
                <a:hlinkClick r:id="rId11"/>
              </a:rPr>
              <a:t>www.remploy.co.uk</a:t>
            </a:r>
            <a:r>
              <a:rPr lang="en-GB" sz="1800" b="0" u="sng" dirty="0">
                <a:solidFill>
                  <a:schemeClr val="tx1"/>
                </a:solidFill>
                <a:latin typeface="Arial" panose="020B0604020202020204" pitchFamily="34" charset="0"/>
                <a:cs typeface="Arial" panose="020B0604020202020204" pitchFamily="34" charset="0"/>
              </a:rPr>
              <a:t> </a:t>
            </a: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CD1333D9-FC98-4FA3-BB48-72B394533111}"/>
              </a:ext>
            </a:extLst>
          </p:cNvPr>
          <p:cNvPicPr>
            <a:picLocks noChangeAspect="1"/>
          </p:cNvPicPr>
          <p:nvPr/>
        </p:nvPicPr>
        <p:blipFill>
          <a:blip r:embed="rId13">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Tree>
    <p:extLst>
      <p:ext uri="{BB962C8B-B14F-4D97-AF65-F5344CB8AC3E}">
        <p14:creationId xmlns:p14="http://schemas.microsoft.com/office/powerpoint/2010/main" val="2877409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normAutofit/>
          </a:bodyPr>
          <a:lstStyle/>
          <a:p>
            <a:r>
              <a:rPr lang="en-GB" dirty="0">
                <a:solidFill>
                  <a:srgbClr val="4D4D4F"/>
                </a:solidFill>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3"/>
            <a:ext cx="10515600" cy="3134218"/>
          </a:xfrm>
        </p:spPr>
        <p:txBody>
          <a:bodyPr>
            <a:normAutofit/>
          </a:bodyPr>
          <a:lstStyle/>
          <a:p>
            <a:pPr marL="342900" indent="-342900">
              <a:buFont typeface="Arial"/>
              <a:buChar char="•"/>
            </a:pPr>
            <a:endParaRPr lang="en-GB" sz="2000" b="0" dirty="0">
              <a:solidFill>
                <a:schemeClr val="tx1"/>
              </a:solidFill>
            </a:endParaRPr>
          </a:p>
          <a:p>
            <a:pPr marL="342900" indent="-342900">
              <a:buFont typeface="Arial"/>
              <a:buChar char="•"/>
            </a:pPr>
            <a:endParaRPr lang="en-GB" sz="2000" b="0" dirty="0">
              <a:solidFill>
                <a:schemeClr val="tx1"/>
              </a:solidFill>
            </a:endParaRPr>
          </a:p>
          <a:p>
            <a:pPr marL="342900" indent="-342900">
              <a:buFont typeface="Arial"/>
              <a:buChar char="•"/>
            </a:pPr>
            <a:r>
              <a:rPr lang="en-GB" sz="2000" b="0" dirty="0">
                <a:solidFill>
                  <a:schemeClr val="tx1"/>
                </a:solidFill>
              </a:rPr>
              <a:t>Slides</a:t>
            </a:r>
          </a:p>
          <a:p>
            <a:pPr marL="342900" indent="-342900">
              <a:buFont typeface="Arial"/>
              <a:buChar char="•"/>
            </a:pPr>
            <a:r>
              <a:rPr lang="en-GB" sz="2000" dirty="0"/>
              <a:t>Survey</a:t>
            </a:r>
          </a:p>
          <a:p>
            <a:pPr marL="342900" indent="-342900">
              <a:buFont typeface="Arial"/>
              <a:buChar char="•"/>
            </a:pPr>
            <a:r>
              <a:rPr lang="en-GB" sz="2000" b="0" dirty="0">
                <a:solidFill>
                  <a:schemeClr val="tx1"/>
                </a:solidFill>
              </a:rPr>
              <a:t>Next Session</a:t>
            </a:r>
          </a:p>
          <a:p>
            <a:pPr marL="342900" indent="-342900">
              <a:buFont typeface="Arial"/>
              <a:buChar char="•"/>
            </a:pPr>
            <a:r>
              <a:rPr lang="en-GB" sz="2000" dirty="0"/>
              <a:t>Ideas and suggestions</a:t>
            </a:r>
            <a:endParaRPr lang="en-GB" sz="2000" b="0" dirty="0">
              <a:solidFill>
                <a:schemeClr val="tx1"/>
              </a:solidFill>
            </a:endParaRP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EF04723E-B79B-4CD9-AEDF-CA7C9E457EBB}"/>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25496"/>
            <a:ext cx="12206453" cy="1545022"/>
          </a:xfrm>
          <a:prstGeom prst="rect">
            <a:avLst/>
          </a:prstGeom>
        </p:spPr>
      </p:pic>
    </p:spTree>
    <p:extLst>
      <p:ext uri="{BB962C8B-B14F-4D97-AF65-F5344CB8AC3E}">
        <p14:creationId xmlns:p14="http://schemas.microsoft.com/office/powerpoint/2010/main" val="3523898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5FA6D1-D02B-4F7B-8B2B-5EFAF9CF83F5}"/>
              </a:ext>
            </a:extLst>
          </p:cNvPr>
          <p:cNvSpPr/>
          <p:nvPr/>
        </p:nvSpPr>
        <p:spPr>
          <a:xfrm rot="5400000">
            <a:off x="2667000" y="-2667000"/>
            <a:ext cx="6858000"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E591628-506F-42CF-A29E-30525FF53FCB}"/>
              </a:ext>
            </a:extLst>
          </p:cNvPr>
          <p:cNvSpPr/>
          <p:nvPr/>
        </p:nvSpPr>
        <p:spPr>
          <a:xfrm>
            <a:off x="8787299" y="4918037"/>
            <a:ext cx="2679692" cy="1631216"/>
          </a:xfrm>
          <a:prstGeom prst="rect">
            <a:avLst/>
          </a:prstGeom>
        </p:spPr>
        <p:txBody>
          <a:bodyPr wrap="square">
            <a:spAutoFit/>
          </a:bodyPr>
          <a:lstStyle/>
          <a:p>
            <a:pPr algn="r"/>
            <a:r>
              <a:rPr lang="en-GB" sz="2400" b="1" dirty="0">
                <a:solidFill>
                  <a:schemeClr val="bg1"/>
                </a:solidFill>
                <a:latin typeface="Arial" panose="020B0604020202020204" pitchFamily="34" charset="0"/>
                <a:cs typeface="Arial" panose="020B0604020202020204" pitchFamily="34" charset="0"/>
              </a:rPr>
              <a:t>Kent HR</a:t>
            </a:r>
          </a:p>
          <a:p>
            <a:pPr algn="r"/>
            <a:endParaRPr lang="en-GB" sz="1600" dirty="0">
              <a:solidFill>
                <a:schemeClr val="bg1"/>
              </a:solidFill>
              <a:latin typeface="Arial" panose="020B0604020202020204" pitchFamily="34" charset="0"/>
              <a:cs typeface="Arial" panose="020B0604020202020204" pitchFamily="34" charset="0"/>
            </a:endParaRPr>
          </a:p>
          <a:p>
            <a:pPr algn="r"/>
            <a:r>
              <a:rPr lang="en-GB" sz="1600" dirty="0">
                <a:solidFill>
                  <a:schemeClr val="bg1"/>
                </a:solidFill>
                <a:latin typeface="Arial" panose="020B0604020202020204" pitchFamily="34" charset="0"/>
                <a:cs typeface="Arial" panose="020B0604020202020204" pitchFamily="34" charset="0"/>
              </a:rPr>
              <a:t>Somerfield House, </a:t>
            </a:r>
          </a:p>
          <a:p>
            <a:pPr algn="r"/>
            <a:r>
              <a:rPr lang="en-GB" sz="1600" dirty="0">
                <a:solidFill>
                  <a:schemeClr val="bg1"/>
                </a:solidFill>
                <a:latin typeface="Arial" panose="020B0604020202020204" pitchFamily="34" charset="0"/>
                <a:cs typeface="Arial" panose="020B0604020202020204" pitchFamily="34" charset="0"/>
              </a:rPr>
              <a:t>59 London Road</a:t>
            </a:r>
          </a:p>
          <a:p>
            <a:pPr algn="r"/>
            <a:r>
              <a:rPr lang="en-GB" sz="1600" dirty="0">
                <a:solidFill>
                  <a:schemeClr val="bg1"/>
                </a:solidFill>
                <a:latin typeface="Arial" panose="020B0604020202020204" pitchFamily="34" charset="0"/>
                <a:cs typeface="Arial" panose="020B0604020202020204" pitchFamily="34" charset="0"/>
              </a:rPr>
              <a:t>Maidstone, Kent</a:t>
            </a:r>
          </a:p>
          <a:p>
            <a:pPr algn="just"/>
            <a:endParaRPr lang="en-GB" sz="1200" dirty="0">
              <a:solidFill>
                <a:schemeClr val="bg1"/>
              </a:solidFill>
            </a:endParaRPr>
          </a:p>
        </p:txBody>
      </p:sp>
      <p:sp>
        <p:nvSpPr>
          <p:cNvPr id="12" name="Rectangle 11">
            <a:extLst>
              <a:ext uri="{FF2B5EF4-FFF2-40B4-BE49-F238E27FC236}">
                <a16:creationId xmlns:a16="http://schemas.microsoft.com/office/drawing/2014/main" id="{CF680AB3-D0BD-4F05-85E7-FB2EC8DC17F5}"/>
              </a:ext>
            </a:extLst>
          </p:cNvPr>
          <p:cNvSpPr/>
          <p:nvPr/>
        </p:nvSpPr>
        <p:spPr>
          <a:xfrm>
            <a:off x="725009" y="4998719"/>
            <a:ext cx="2679692" cy="1631216"/>
          </a:xfrm>
          <a:prstGeom prst="rect">
            <a:avLst/>
          </a:prstGeom>
        </p:spPr>
        <p:txBody>
          <a:bodyPr wrap="square">
            <a:spAutoFit/>
          </a:bodyPr>
          <a:lstStyle/>
          <a:p>
            <a:pPr algn="just"/>
            <a:r>
              <a:rPr lang="en-GB" sz="2400" b="1" dirty="0">
                <a:solidFill>
                  <a:schemeClr val="bg1"/>
                </a:solidFill>
                <a:latin typeface="Arial" panose="020B0604020202020204" pitchFamily="34" charset="0"/>
                <a:cs typeface="Arial" panose="020B0604020202020204" pitchFamily="34" charset="0"/>
              </a:rPr>
              <a:t>Brachers LLP</a:t>
            </a:r>
          </a:p>
          <a:p>
            <a:pPr algn="just"/>
            <a:endParaRPr lang="en-GB" sz="1600" dirty="0">
              <a:solidFill>
                <a:schemeClr val="bg1"/>
              </a:solidFill>
              <a:latin typeface="Arial" panose="020B0604020202020204" pitchFamily="34" charset="0"/>
              <a:cs typeface="Arial" panose="020B0604020202020204" pitchFamily="34" charset="0"/>
            </a:endParaRPr>
          </a:p>
          <a:p>
            <a:pPr algn="just"/>
            <a:r>
              <a:rPr lang="en-GB" sz="1600" dirty="0">
                <a:solidFill>
                  <a:schemeClr val="bg1"/>
                </a:solidFill>
                <a:latin typeface="Arial" panose="020B0604020202020204" pitchFamily="34" charset="0"/>
                <a:cs typeface="Arial" panose="020B0604020202020204" pitchFamily="34" charset="0"/>
              </a:rPr>
              <a:t>Somerfield House, </a:t>
            </a:r>
          </a:p>
          <a:p>
            <a:pPr algn="just"/>
            <a:r>
              <a:rPr lang="en-GB" sz="1600" dirty="0">
                <a:solidFill>
                  <a:schemeClr val="bg1"/>
                </a:solidFill>
                <a:latin typeface="Arial" panose="020B0604020202020204" pitchFamily="34" charset="0"/>
                <a:cs typeface="Arial" panose="020B0604020202020204" pitchFamily="34" charset="0"/>
              </a:rPr>
              <a:t>59 London Road</a:t>
            </a:r>
          </a:p>
          <a:p>
            <a:pPr algn="just"/>
            <a:r>
              <a:rPr lang="en-GB" sz="1600" dirty="0">
                <a:solidFill>
                  <a:schemeClr val="bg1"/>
                </a:solidFill>
                <a:latin typeface="Arial" panose="020B0604020202020204" pitchFamily="34" charset="0"/>
                <a:cs typeface="Arial" panose="020B0604020202020204" pitchFamily="34" charset="0"/>
              </a:rPr>
              <a:t>Maidstone, Kent</a:t>
            </a:r>
          </a:p>
          <a:p>
            <a:pPr algn="just"/>
            <a:endParaRPr lang="en-GB" sz="1200" dirty="0">
              <a:solidFill>
                <a:schemeClr val="bg1"/>
              </a:solidFill>
            </a:endParaRPr>
          </a:p>
        </p:txBody>
      </p:sp>
    </p:spTree>
    <p:extLst>
      <p:ext uri="{BB962C8B-B14F-4D97-AF65-F5344CB8AC3E}">
        <p14:creationId xmlns:p14="http://schemas.microsoft.com/office/powerpoint/2010/main" val="892289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Clusters of berries on tree with snow on branches">
            <a:extLst>
              <a:ext uri="{FF2B5EF4-FFF2-40B4-BE49-F238E27FC236}">
                <a16:creationId xmlns:a16="http://schemas.microsoft.com/office/drawing/2014/main" id="{3434C6B8-208F-4AF9-A6C7-101FAA0CB93A}"/>
              </a:ext>
            </a:extLst>
          </p:cNvPr>
          <p:cNvPicPr>
            <a:picLocks noChangeAspect="1"/>
          </p:cNvPicPr>
          <p:nvPr/>
        </p:nvPicPr>
        <p:blipFill>
          <a:blip r:embed="rId4">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Today’s Session </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3"/>
            <a:ext cx="10515600" cy="3134218"/>
          </a:xfrm>
        </p:spPr>
        <p:txBody>
          <a:bodyPr>
            <a:normAutofit/>
          </a:bodyPr>
          <a:lstStyle/>
          <a:p>
            <a:pPr marL="342900" lvl="0" indent="-342900" algn="just" rtl="0">
              <a:buFont typeface="Symbol" panose="05050102010706020507" pitchFamily="18" charset="2"/>
              <a:buChar char=""/>
            </a:pPr>
            <a:r>
              <a:rPr lang="en-GB" sz="1800" dirty="0">
                <a:solidFill>
                  <a:srgbClr val="11100F"/>
                </a:solidFill>
                <a:effectLst/>
                <a:latin typeface="Arial" panose="020B0604020202020204" pitchFamily="34" charset="0"/>
                <a:ea typeface="Times New Roman" panose="02020603050405020304" pitchFamily="18" charset="0"/>
                <a:cs typeface="Arial" panose="020B0604020202020204" pitchFamily="34" charset="0"/>
              </a:rPr>
              <a:t>What is wellbeing and why is it important?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pPr>
            <a:r>
              <a:rPr lang="en-GB" sz="1800" dirty="0">
                <a:solidFill>
                  <a:srgbClr val="11100F"/>
                </a:solidFill>
                <a:effectLst/>
                <a:latin typeface="Arial" panose="020B0604020202020204" pitchFamily="34" charset="0"/>
                <a:ea typeface="Times New Roman" panose="02020603050405020304" pitchFamily="18" charset="0"/>
                <a:cs typeface="Arial" panose="020B0604020202020204" pitchFamily="34" charset="0"/>
              </a:rPr>
              <a:t>Wellbeing initiatives and strategy</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pPr>
            <a:r>
              <a:rPr lang="en-GB" sz="1800" dirty="0">
                <a:solidFill>
                  <a:srgbClr val="11100F"/>
                </a:solidFill>
                <a:effectLst/>
                <a:latin typeface="Arial" panose="020B0604020202020204" pitchFamily="34" charset="0"/>
                <a:ea typeface="Times New Roman" panose="02020603050405020304" pitchFamily="18" charset="0"/>
                <a:cs typeface="Arial" panose="020B0604020202020204" pitchFamily="34" charset="0"/>
              </a:rPr>
              <a:t>Engaging staff</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pPr>
            <a:r>
              <a:rPr lang="en-GB" sz="1800" dirty="0">
                <a:solidFill>
                  <a:srgbClr val="11100F"/>
                </a:solidFill>
                <a:effectLst/>
                <a:latin typeface="Arial" panose="020B0604020202020204" pitchFamily="34" charset="0"/>
                <a:ea typeface="Times New Roman" panose="02020603050405020304" pitchFamily="18" charset="0"/>
                <a:cs typeface="Arial" panose="020B0604020202020204" pitchFamily="34" charset="0"/>
              </a:rPr>
              <a:t>Mental health and disability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pPr>
            <a:r>
              <a:rPr lang="en-GB" sz="1800" dirty="0">
                <a:solidFill>
                  <a:srgbClr val="11100F"/>
                </a:solidFill>
                <a:effectLst/>
                <a:latin typeface="Arial" panose="020B0604020202020204" pitchFamily="34" charset="0"/>
                <a:ea typeface="Times New Roman" panose="02020603050405020304" pitchFamily="18" charset="0"/>
                <a:cs typeface="Arial" panose="020B0604020202020204" pitchFamily="34" charset="0"/>
              </a:rPr>
              <a:t>Legal risks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pPr>
            <a:r>
              <a:rPr lang="en-GB" sz="1800" dirty="0">
                <a:solidFill>
                  <a:srgbClr val="11100F"/>
                </a:solidFill>
                <a:effectLst/>
                <a:latin typeface="Arial" panose="020B0604020202020204" pitchFamily="34" charset="0"/>
                <a:ea typeface="Times New Roman" panose="02020603050405020304" pitchFamily="18" charset="0"/>
                <a:cs typeface="Arial" panose="020B0604020202020204" pitchFamily="34" charset="0"/>
              </a:rPr>
              <a:t>Common workplace issues and tips</a:t>
            </a: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09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What is Wellbeing? </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3"/>
            <a:ext cx="10515600" cy="3134218"/>
          </a:xfrm>
        </p:spPr>
        <p:txBody>
          <a:bodyPr>
            <a:normAutofit fontScale="92500" lnSpcReduction="20000"/>
          </a:bodyPr>
          <a:lstStyle/>
          <a:p>
            <a:pPr marL="342900" indent="-342900" algn="just">
              <a:lnSpc>
                <a:spcPct val="150000"/>
              </a:lnSpc>
              <a:spcBef>
                <a:spcPts val="1200"/>
              </a:spcBef>
              <a:spcAft>
                <a:spcPts val="1200"/>
              </a:spcAft>
              <a:buFont typeface="Symbol" panose="05050102010706020507" pitchFamily="18" charset="2"/>
              <a:buChar char=""/>
              <a:tabLst>
                <a:tab pos="540385" algn="l"/>
              </a:tabLst>
            </a:pPr>
            <a:r>
              <a:rPr lang="en-GB" sz="1900" dirty="0">
                <a:effectLst/>
                <a:latin typeface="Arial" panose="020B0604020202020204" pitchFamily="34" charset="0"/>
                <a:ea typeface="Times New Roman" panose="02020603050405020304" pitchFamily="18" charset="0"/>
              </a:rPr>
              <a:t>The Oxford dictionary defines wellbeing as “</a:t>
            </a:r>
            <a:r>
              <a:rPr lang="en-GB" sz="1900" i="1" dirty="0">
                <a:effectLst/>
                <a:latin typeface="Arial" panose="020B0604020202020204" pitchFamily="34" charset="0"/>
                <a:ea typeface="Times New Roman" panose="02020603050405020304" pitchFamily="18" charset="0"/>
              </a:rPr>
              <a:t>the state of being comfortable, healthy, or happy”.</a:t>
            </a:r>
            <a:endParaRPr lang="en-GB" sz="1900" dirty="0">
              <a:effectLst/>
              <a:latin typeface="Arial" panose="020B0604020202020204" pitchFamily="34" charset="0"/>
              <a:ea typeface="Times New Roman" panose="02020603050405020304" pitchFamily="18" charset="0"/>
            </a:endParaRPr>
          </a:p>
          <a:p>
            <a:pPr marL="342900" lvl="0" indent="-342900" algn="just" rtl="0">
              <a:lnSpc>
                <a:spcPct val="150000"/>
              </a:lnSpc>
              <a:spcBef>
                <a:spcPts val="1200"/>
              </a:spcBef>
              <a:spcAft>
                <a:spcPts val="1200"/>
              </a:spcAft>
              <a:buFont typeface="Symbol" panose="05050102010706020507" pitchFamily="18" charset="2"/>
              <a:buChar char=""/>
              <a:tabLst>
                <a:tab pos="540385" algn="l"/>
              </a:tabLst>
            </a:pPr>
            <a:r>
              <a:rPr lang="en-GB" sz="1900" dirty="0">
                <a:effectLst/>
                <a:latin typeface="Arial" panose="020B0604020202020204" pitchFamily="34" charset="0"/>
                <a:ea typeface="Times New Roman" panose="02020603050405020304" pitchFamily="18" charset="0"/>
              </a:rPr>
              <a:t>‘Wellbeing’ is a broad concept, meaning different things for different people (which may also change) and is influenced by many factors.  However, generally it is about ‘</a:t>
            </a:r>
            <a:r>
              <a:rPr lang="en-GB" sz="1900" b="1" dirty="0">
                <a:effectLst/>
                <a:latin typeface="Arial" panose="020B0604020202020204" pitchFamily="34" charset="0"/>
                <a:ea typeface="Times New Roman" panose="02020603050405020304" pitchFamily="18" charset="0"/>
              </a:rPr>
              <a:t>how we are doing</a:t>
            </a:r>
            <a:r>
              <a:rPr lang="en-GB" sz="1900" dirty="0">
                <a:effectLst/>
                <a:latin typeface="Arial" panose="020B0604020202020204" pitchFamily="34" charset="0"/>
                <a:ea typeface="Times New Roman" panose="02020603050405020304" pitchFamily="18" charset="0"/>
              </a:rPr>
              <a:t>’.</a:t>
            </a:r>
          </a:p>
          <a:p>
            <a:pPr marL="342900" lvl="0" indent="-342900" algn="just">
              <a:lnSpc>
                <a:spcPct val="150000"/>
              </a:lnSpc>
              <a:spcBef>
                <a:spcPts val="1200"/>
              </a:spcBef>
              <a:spcAft>
                <a:spcPts val="1200"/>
              </a:spcAft>
              <a:buFont typeface="Symbol" panose="05050102010706020507" pitchFamily="18" charset="2"/>
              <a:buChar char=""/>
              <a:tabLst>
                <a:tab pos="540385" algn="l"/>
              </a:tabLst>
            </a:pPr>
            <a:r>
              <a:rPr lang="en-GB" sz="1900" dirty="0">
                <a:effectLst/>
                <a:latin typeface="Arial" panose="020B0604020202020204" pitchFamily="34" charset="0"/>
                <a:ea typeface="Times New Roman" panose="02020603050405020304" pitchFamily="18" charset="0"/>
              </a:rPr>
              <a:t>Personal wellbeing can include broad dimensions such as natural environment, personal well-being, relationships, health, what we do, where we live, personal finance, the economy, education and skills and governance. The following diagram sets this out more clearly:</a:t>
            </a:r>
          </a:p>
          <a:p>
            <a:endParaRPr lang="en-GB" dirty="0"/>
          </a:p>
          <a:p>
            <a:pPr lvl="1"/>
            <a:endParaRPr lang="en-GB" dirty="0"/>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0B085F67-81F1-497E-8158-927CDADD17FA}"/>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8960"/>
            <a:ext cx="12206453" cy="1545022"/>
          </a:xfrm>
          <a:prstGeom prst="rect">
            <a:avLst/>
          </a:prstGeom>
        </p:spPr>
      </p:pic>
    </p:spTree>
    <p:extLst>
      <p:ext uri="{BB962C8B-B14F-4D97-AF65-F5344CB8AC3E}">
        <p14:creationId xmlns:p14="http://schemas.microsoft.com/office/powerpoint/2010/main" val="348414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What is Wellbeing? </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3"/>
            <a:ext cx="10515600" cy="3134218"/>
          </a:xfrm>
        </p:spPr>
        <p:txBody>
          <a:bodyPr>
            <a:normAutofit/>
          </a:bodyPr>
          <a:lstStyle/>
          <a:p>
            <a:pPr marL="0" indent="0" algn="just">
              <a:lnSpc>
                <a:spcPct val="150000"/>
              </a:lnSpc>
              <a:spcBef>
                <a:spcPts val="1200"/>
              </a:spcBef>
              <a:spcAft>
                <a:spcPts val="1200"/>
              </a:spcAft>
              <a:buNone/>
              <a:tabLst>
                <a:tab pos="540385" algn="l"/>
              </a:tabLst>
            </a:pPr>
            <a:endParaRPr lang="en-GB" sz="1800" dirty="0">
              <a:effectLst/>
              <a:latin typeface="Arial" panose="020B0604020202020204" pitchFamily="34" charset="0"/>
              <a:ea typeface="Times New Roman" panose="02020603050405020304" pitchFamily="18" charset="0"/>
            </a:endParaRPr>
          </a:p>
          <a:p>
            <a:endParaRPr lang="en-GB" dirty="0"/>
          </a:p>
          <a:p>
            <a:pPr lvl="1"/>
            <a:endParaRPr lang="en-GB" dirty="0"/>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Australia Archives - Wellbeing Economy Alliance">
            <a:extLst>
              <a:ext uri="{FF2B5EF4-FFF2-40B4-BE49-F238E27FC236}">
                <a16:creationId xmlns:a16="http://schemas.microsoft.com/office/drawing/2014/main" id="{B8647E25-AA3C-4FB2-90F4-16E65175D1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4279" y="2401213"/>
            <a:ext cx="6148872" cy="4255528"/>
          </a:xfrm>
          <a:prstGeom prst="rect">
            <a:avLst/>
          </a:prstGeom>
          <a:noFill/>
          <a:ln>
            <a:noFill/>
          </a:ln>
        </p:spPr>
      </p:pic>
      <p:pic>
        <p:nvPicPr>
          <p:cNvPr id="10" name="Picture 9" descr="Clusters of berries on tree with snow on branches">
            <a:extLst>
              <a:ext uri="{FF2B5EF4-FFF2-40B4-BE49-F238E27FC236}">
                <a16:creationId xmlns:a16="http://schemas.microsoft.com/office/drawing/2014/main" id="{AF4E0F8E-9C02-4F99-859C-C0357C6015AC}"/>
              </a:ext>
            </a:extLst>
          </p:cNvPr>
          <p:cNvPicPr>
            <a:picLocks noChangeAspect="1"/>
          </p:cNvPicPr>
          <p:nvPr/>
        </p:nvPicPr>
        <p:blipFill>
          <a:blip r:embed="rId7">
            <a:extLst>
              <a:ext uri="{28A0092B-C50C-407E-A947-70E740481C1C}">
                <a14:useLocalDpi xmlns:a14="http://schemas.microsoft.com/office/drawing/2010/main" val="0"/>
              </a:ext>
            </a:extLst>
          </a:blip>
          <a:srcRect t="40513" b="40513"/>
          <a:stretch/>
        </p:blipFill>
        <p:spPr>
          <a:xfrm>
            <a:off x="0" y="-10194"/>
            <a:ext cx="12206453" cy="1569487"/>
          </a:xfrm>
          <a:prstGeom prst="rect">
            <a:avLst/>
          </a:prstGeom>
        </p:spPr>
      </p:pic>
    </p:spTree>
    <p:extLst>
      <p:ext uri="{BB962C8B-B14F-4D97-AF65-F5344CB8AC3E}">
        <p14:creationId xmlns:p14="http://schemas.microsoft.com/office/powerpoint/2010/main" val="323240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What is Wellbeing? </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3"/>
            <a:ext cx="10515600" cy="3134218"/>
          </a:xfrm>
        </p:spPr>
        <p:txBody>
          <a:bodyPr>
            <a:noAutofit/>
          </a:bodyPr>
          <a:lstStyle/>
          <a:p>
            <a:r>
              <a:rPr lang="en-GB" sz="1800" dirty="0">
                <a:latin typeface="Arial" panose="020B0604020202020204" pitchFamily="34" charset="0"/>
                <a:cs typeface="Arial" panose="020B0604020202020204" pitchFamily="34" charset="0"/>
              </a:rPr>
              <a:t>The CIPD list 7 key domains of wellbeing</a:t>
            </a:r>
          </a:p>
          <a:p>
            <a:pPr marL="0" indent="0">
              <a:buNone/>
            </a:pP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Health</a:t>
            </a:r>
          </a:p>
          <a:p>
            <a:pPr lvl="1"/>
            <a:r>
              <a:rPr lang="en-GB" sz="1800" dirty="0">
                <a:latin typeface="Arial" panose="020B0604020202020204" pitchFamily="34" charset="0"/>
                <a:cs typeface="Arial" panose="020B0604020202020204" pitchFamily="34" charset="0"/>
              </a:rPr>
              <a:t>Good Work</a:t>
            </a:r>
          </a:p>
          <a:p>
            <a:pPr lvl="1"/>
            <a:r>
              <a:rPr lang="en-GB" sz="1800" dirty="0">
                <a:latin typeface="Arial" panose="020B0604020202020204" pitchFamily="34" charset="0"/>
                <a:cs typeface="Arial" panose="020B0604020202020204" pitchFamily="34" charset="0"/>
              </a:rPr>
              <a:t>Values and Principles</a:t>
            </a:r>
          </a:p>
          <a:p>
            <a:pPr lvl="1"/>
            <a:r>
              <a:rPr lang="en-GB" sz="1800" dirty="0">
                <a:latin typeface="Arial" panose="020B0604020202020204" pitchFamily="34" charset="0"/>
                <a:cs typeface="Arial" panose="020B0604020202020204" pitchFamily="34" charset="0"/>
              </a:rPr>
              <a:t>Collective/Social</a:t>
            </a:r>
          </a:p>
          <a:p>
            <a:pPr lvl="1"/>
            <a:r>
              <a:rPr lang="en-GB" sz="1800" dirty="0">
                <a:latin typeface="Arial" panose="020B0604020202020204" pitchFamily="34" charset="0"/>
                <a:cs typeface="Arial" panose="020B0604020202020204" pitchFamily="34" charset="0"/>
              </a:rPr>
              <a:t>Personal Growth</a:t>
            </a:r>
          </a:p>
          <a:p>
            <a:pPr lvl="1"/>
            <a:r>
              <a:rPr lang="en-GB" sz="1800" dirty="0">
                <a:latin typeface="Arial" panose="020B0604020202020204" pitchFamily="34" charset="0"/>
                <a:cs typeface="Arial" panose="020B0604020202020204" pitchFamily="34" charset="0"/>
              </a:rPr>
              <a:t>Good Lifestyle Choices</a:t>
            </a:r>
          </a:p>
          <a:p>
            <a:pPr lvl="1"/>
            <a:r>
              <a:rPr lang="en-GB" sz="1800" dirty="0">
                <a:latin typeface="Arial" panose="020B0604020202020204" pitchFamily="34" charset="0"/>
                <a:cs typeface="Arial" panose="020B0604020202020204" pitchFamily="34" charset="0"/>
              </a:rPr>
              <a:t>Financial Wellbeing</a:t>
            </a: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BD12D0F0-14D7-43B0-BBE0-DCA51A54DFBA}"/>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8960"/>
            <a:ext cx="12206453" cy="1545022"/>
          </a:xfrm>
          <a:prstGeom prst="rect">
            <a:avLst/>
          </a:prstGeom>
        </p:spPr>
      </p:pic>
    </p:spTree>
    <p:extLst>
      <p:ext uri="{BB962C8B-B14F-4D97-AF65-F5344CB8AC3E}">
        <p14:creationId xmlns:p14="http://schemas.microsoft.com/office/powerpoint/2010/main" val="155820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Why is it important?</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3"/>
            <a:ext cx="10515600" cy="3134218"/>
          </a:xfrm>
        </p:spPr>
        <p:txBody>
          <a:bodyPr>
            <a:noAutofit/>
          </a:bodyPr>
          <a:lstStyle/>
          <a:p>
            <a:pPr marL="0" indent="0">
              <a:buNone/>
            </a:pPr>
            <a:r>
              <a:rPr lang="en-GB" sz="1800" dirty="0">
                <a:latin typeface="Arial" panose="020B0604020202020204" pitchFamily="34" charset="0"/>
                <a:cs typeface="Arial" panose="020B0604020202020204" pitchFamily="34" charset="0"/>
              </a:rPr>
              <a:t>It is mutually beneficial but lets look at how it can benefit companies</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Improve retention </a:t>
            </a:r>
          </a:p>
          <a:p>
            <a:r>
              <a:rPr lang="en-GB" sz="1800" dirty="0">
                <a:latin typeface="Arial" panose="020B0604020202020204" pitchFamily="34" charset="0"/>
                <a:cs typeface="Arial" panose="020B0604020202020204" pitchFamily="34" charset="0"/>
              </a:rPr>
              <a:t>Attracting talent</a:t>
            </a:r>
          </a:p>
          <a:p>
            <a:r>
              <a:rPr lang="en-GB" sz="1800" dirty="0">
                <a:latin typeface="Arial" panose="020B0604020202020204" pitchFamily="34" charset="0"/>
                <a:cs typeface="Arial" panose="020B0604020202020204" pitchFamily="34" charset="0"/>
              </a:rPr>
              <a:t>Increased productivity </a:t>
            </a:r>
          </a:p>
          <a:p>
            <a:r>
              <a:rPr lang="en-GB" sz="1800" dirty="0">
                <a:latin typeface="Arial" panose="020B0604020202020204" pitchFamily="34" charset="0"/>
                <a:cs typeface="Arial" panose="020B0604020202020204" pitchFamily="34" charset="0"/>
              </a:rPr>
              <a:t>Reduce sickness absence</a:t>
            </a:r>
          </a:p>
          <a:p>
            <a:r>
              <a:rPr lang="en-GB" sz="1800" dirty="0">
                <a:latin typeface="Arial" panose="020B0604020202020204" pitchFamily="34" charset="0"/>
                <a:cs typeface="Arial" panose="020B0604020202020204" pitchFamily="34" charset="0"/>
              </a:rPr>
              <a:t>Raise employer brand ‘employer of choice’ </a:t>
            </a:r>
          </a:p>
          <a:p>
            <a:r>
              <a:rPr lang="en-GB" sz="1800" dirty="0">
                <a:latin typeface="Arial" panose="020B0604020202020204" pitchFamily="34" charset="0"/>
                <a:cs typeface="Arial" panose="020B0604020202020204" pitchFamily="34" charset="0"/>
              </a:rPr>
              <a:t>Increased resilience </a:t>
            </a: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5DFCBF9A-3077-42EA-98E2-833D11E54410}"/>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13127"/>
            <a:ext cx="12206453" cy="1545022"/>
          </a:xfrm>
          <a:prstGeom prst="rect">
            <a:avLst/>
          </a:prstGeom>
        </p:spPr>
      </p:pic>
    </p:spTree>
    <p:extLst>
      <p:ext uri="{BB962C8B-B14F-4D97-AF65-F5344CB8AC3E}">
        <p14:creationId xmlns:p14="http://schemas.microsoft.com/office/powerpoint/2010/main" val="3681058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Wellbeing Initiatives - Evaluation of Current Offering</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580819"/>
          </a:xfrm>
        </p:spPr>
        <p:txBody>
          <a:bodyPr>
            <a:noAutofit/>
          </a:bodyPr>
          <a:lstStyle/>
          <a:p>
            <a:pPr marL="0" indent="0">
              <a:buNone/>
            </a:pPr>
            <a:endParaRPr lang="en-GB" sz="1800" dirty="0">
              <a:solidFill>
                <a:srgbClr val="4D4D4F"/>
              </a:solidFill>
              <a:latin typeface="Arial" panose="020B0604020202020204" pitchFamily="34" charset="0"/>
              <a:cs typeface="Arial" panose="020B0604020202020204" pitchFamily="34" charset="0"/>
            </a:endParaRPr>
          </a:p>
          <a:p>
            <a:r>
              <a:rPr lang="en-GB" sz="1800" dirty="0">
                <a:solidFill>
                  <a:srgbClr val="4D4D4F"/>
                </a:solidFill>
                <a:latin typeface="Arial" panose="020B0604020202020204" pitchFamily="34" charset="0"/>
                <a:cs typeface="Arial" panose="020B0604020202020204" pitchFamily="34" charset="0"/>
              </a:rPr>
              <a:t>Main Driver</a:t>
            </a:r>
          </a:p>
          <a:p>
            <a:pPr lvl="1"/>
            <a:r>
              <a:rPr lang="en-GB" sz="1800" dirty="0">
                <a:solidFill>
                  <a:srgbClr val="4D4D4F"/>
                </a:solidFill>
                <a:latin typeface="Arial" panose="020B0604020202020204" pitchFamily="34" charset="0"/>
                <a:cs typeface="Arial" panose="020B0604020202020204" pitchFamily="34" charset="0"/>
              </a:rPr>
              <a:t>Health</a:t>
            </a:r>
          </a:p>
          <a:p>
            <a:pPr lvl="1"/>
            <a:r>
              <a:rPr lang="en-GB" sz="1800" dirty="0">
                <a:solidFill>
                  <a:srgbClr val="4D4D4F"/>
                </a:solidFill>
                <a:latin typeface="Arial" panose="020B0604020202020204" pitchFamily="34" charset="0"/>
                <a:cs typeface="Arial" panose="020B0604020202020204" pitchFamily="34" charset="0"/>
              </a:rPr>
              <a:t>Working Relationships</a:t>
            </a:r>
          </a:p>
          <a:p>
            <a:pPr lvl="1"/>
            <a:r>
              <a:rPr lang="en-GB" sz="1800" dirty="0">
                <a:solidFill>
                  <a:srgbClr val="4D4D4F"/>
                </a:solidFill>
                <a:latin typeface="Arial" panose="020B0604020202020204" pitchFamily="34" charset="0"/>
                <a:cs typeface="Arial" panose="020B0604020202020204" pitchFamily="34" charset="0"/>
              </a:rPr>
              <a:t>Security</a:t>
            </a:r>
          </a:p>
          <a:p>
            <a:pPr lvl="1"/>
            <a:r>
              <a:rPr lang="en-GB" sz="1800" dirty="0">
                <a:solidFill>
                  <a:srgbClr val="4D4D4F"/>
                </a:solidFill>
                <a:latin typeface="Arial" panose="020B0604020202020204" pitchFamily="34" charset="0"/>
                <a:cs typeface="Arial" panose="020B0604020202020204" pitchFamily="34" charset="0"/>
              </a:rPr>
              <a:t>Environment</a:t>
            </a:r>
          </a:p>
          <a:p>
            <a:pPr lvl="1"/>
            <a:r>
              <a:rPr lang="en-GB" sz="1800" dirty="0">
                <a:solidFill>
                  <a:srgbClr val="4D4D4F"/>
                </a:solidFill>
                <a:latin typeface="Arial" panose="020B0604020202020204" pitchFamily="34" charset="0"/>
                <a:cs typeface="Arial" panose="020B0604020202020204" pitchFamily="34" charset="0"/>
              </a:rPr>
              <a:t>Engagement</a:t>
            </a:r>
          </a:p>
          <a:p>
            <a:pPr lvl="1"/>
            <a:r>
              <a:rPr lang="en-GB" sz="1800" dirty="0">
                <a:solidFill>
                  <a:srgbClr val="4D4D4F"/>
                </a:solidFill>
                <a:latin typeface="Arial" panose="020B0604020202020204" pitchFamily="34" charset="0"/>
                <a:cs typeface="Arial" panose="020B0604020202020204" pitchFamily="34" charset="0"/>
              </a:rPr>
              <a:t>Career Development</a:t>
            </a:r>
          </a:p>
          <a:p>
            <a:r>
              <a:rPr lang="en-GB" sz="1800" dirty="0">
                <a:solidFill>
                  <a:srgbClr val="4D4D4F"/>
                </a:solidFill>
                <a:latin typeface="Arial" panose="020B0604020202020204" pitchFamily="34" charset="0"/>
                <a:cs typeface="Arial" panose="020B0604020202020204" pitchFamily="34" charset="0"/>
              </a:rPr>
              <a:t>Utilisation and Evaluation</a:t>
            </a:r>
          </a:p>
          <a:p>
            <a:pPr lvl="1"/>
            <a:r>
              <a:rPr lang="en-GB" sz="1800" dirty="0">
                <a:solidFill>
                  <a:srgbClr val="4D4D4F"/>
                </a:solidFill>
                <a:latin typeface="Arial" panose="020B0604020202020204" pitchFamily="34" charset="0"/>
                <a:cs typeface="Arial" panose="020B0604020202020204" pitchFamily="34" charset="0"/>
              </a:rPr>
              <a:t>Data availability</a:t>
            </a:r>
          </a:p>
          <a:p>
            <a:r>
              <a:rPr lang="en-GB" sz="1800" dirty="0">
                <a:solidFill>
                  <a:srgbClr val="4D4D4F"/>
                </a:solidFill>
                <a:latin typeface="Arial" panose="020B0604020202020204" pitchFamily="34" charset="0"/>
                <a:cs typeface="Arial" panose="020B0604020202020204" pitchFamily="34" charset="0"/>
              </a:rPr>
              <a:t>Benchmarking </a:t>
            </a: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4F0D1E26-5688-4AC9-8AF4-3DFA7C1F9ADE}"/>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0"/>
            <a:ext cx="12206453" cy="1545022"/>
          </a:xfrm>
          <a:prstGeom prst="rect">
            <a:avLst/>
          </a:prstGeom>
        </p:spPr>
      </p:pic>
    </p:spTree>
    <p:extLst>
      <p:ext uri="{BB962C8B-B14F-4D97-AF65-F5344CB8AC3E}">
        <p14:creationId xmlns:p14="http://schemas.microsoft.com/office/powerpoint/2010/main" val="210998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183C-8648-4CF8-934C-B1C955D5D243}"/>
              </a:ext>
            </a:extLst>
          </p:cNvPr>
          <p:cNvSpPr/>
          <p:nvPr/>
        </p:nvSpPr>
        <p:spPr>
          <a:xfrm rot="5400000">
            <a:off x="5323489" y="-5323489"/>
            <a:ext cx="1545022" cy="12192000"/>
          </a:xfrm>
          <a:prstGeom prst="rect">
            <a:avLst/>
          </a:prstGeom>
          <a:solidFill>
            <a:srgbClr val="4D4D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37210467-C82E-4EC4-AB12-B7F86B74A5B1}"/>
              </a:ext>
            </a:extLst>
          </p:cNvPr>
          <p:cNvPicPr>
            <a:picLocks noChangeAspect="1"/>
          </p:cNvPicPr>
          <p:nvPr/>
        </p:nvPicPr>
        <p:blipFill>
          <a:blip r:embed="rId3"/>
          <a:stretch>
            <a:fillRect/>
          </a:stretch>
        </p:blipFill>
        <p:spPr>
          <a:xfrm>
            <a:off x="7816991" y="5869345"/>
            <a:ext cx="1675967" cy="787396"/>
          </a:xfrm>
          <a:prstGeom prst="rect">
            <a:avLst/>
          </a:prstGeom>
        </p:spPr>
      </p:pic>
      <p:pic>
        <p:nvPicPr>
          <p:cNvPr id="5" name="Picture 4" descr="A close-up of hands typing on a keyboard&#10;&#10;Description automatically generated">
            <a:extLst>
              <a:ext uri="{FF2B5EF4-FFF2-40B4-BE49-F238E27FC236}">
                <a16:creationId xmlns:a16="http://schemas.microsoft.com/office/drawing/2014/main" id="{3434C6B8-208F-4AF9-A6C7-101FAA0CB93A}"/>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t="39681" r="74" b="41348"/>
          <a:stretch/>
        </p:blipFill>
        <p:spPr>
          <a:xfrm>
            <a:off x="0" y="0"/>
            <a:ext cx="12206453" cy="1545022"/>
          </a:xfrm>
          <a:prstGeom prst="rect">
            <a:avLst/>
          </a:prstGeom>
        </p:spPr>
      </p:pic>
      <p:sp>
        <p:nvSpPr>
          <p:cNvPr id="2" name="Title 1">
            <a:extLst>
              <a:ext uri="{FF2B5EF4-FFF2-40B4-BE49-F238E27FC236}">
                <a16:creationId xmlns:a16="http://schemas.microsoft.com/office/drawing/2014/main" id="{2CA128E0-F998-44BD-B62B-F58A8B50CCA2}"/>
              </a:ext>
            </a:extLst>
          </p:cNvPr>
          <p:cNvSpPr>
            <a:spLocks noGrp="1"/>
          </p:cNvSpPr>
          <p:nvPr>
            <p:ph type="title"/>
          </p:nvPr>
        </p:nvSpPr>
        <p:spPr>
          <a:xfrm>
            <a:off x="738352" y="1631103"/>
            <a:ext cx="10515600" cy="880870"/>
          </a:xfrm>
        </p:spPr>
        <p:txBody>
          <a:bodyPr/>
          <a:lstStyle/>
          <a:p>
            <a:r>
              <a:rPr lang="en-GB" sz="3200" dirty="0">
                <a:solidFill>
                  <a:srgbClr val="4D4D4F"/>
                </a:solidFill>
                <a:latin typeface="Arial" panose="020B0604020202020204" pitchFamily="34" charset="0"/>
                <a:cs typeface="Arial" panose="020B0604020202020204" pitchFamily="34" charset="0"/>
              </a:rPr>
              <a:t>Engaging Staff</a:t>
            </a:r>
            <a:endParaRPr lang="en-GB" dirty="0">
              <a:solidFill>
                <a:srgbClr val="4D4D4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A96A07-6FED-4218-8A10-F2A281715BBF}"/>
              </a:ext>
            </a:extLst>
          </p:cNvPr>
          <p:cNvSpPr>
            <a:spLocks noGrp="1"/>
          </p:cNvSpPr>
          <p:nvPr>
            <p:ph idx="1"/>
          </p:nvPr>
        </p:nvSpPr>
        <p:spPr>
          <a:xfrm>
            <a:off x="738352" y="2511972"/>
            <a:ext cx="10515600" cy="3648195"/>
          </a:xfrm>
        </p:spPr>
        <p:txBody>
          <a:bodyPr>
            <a:normAutofit/>
          </a:bodyPr>
          <a:lstStyle/>
          <a:p>
            <a:r>
              <a:rPr lang="en-GB" sz="1800" dirty="0">
                <a:solidFill>
                  <a:srgbClr val="4D4D4F"/>
                </a:solidFill>
                <a:latin typeface="Arial" panose="020B0604020202020204" pitchFamily="34" charset="0"/>
                <a:cs typeface="Arial" panose="020B0604020202020204" pitchFamily="34" charset="0"/>
              </a:rPr>
              <a:t>Management Buy In</a:t>
            </a:r>
          </a:p>
          <a:p>
            <a:pPr lvl="1"/>
            <a:r>
              <a:rPr lang="en-GB" sz="1800" dirty="0">
                <a:solidFill>
                  <a:srgbClr val="4D4D4F"/>
                </a:solidFill>
                <a:latin typeface="Arial" panose="020B0604020202020204" pitchFamily="34" charset="0"/>
                <a:cs typeface="Arial" panose="020B0604020202020204" pitchFamily="34" charset="0"/>
              </a:rPr>
              <a:t>Goals and Objectives </a:t>
            </a:r>
          </a:p>
          <a:p>
            <a:pPr lvl="1"/>
            <a:r>
              <a:rPr lang="en-GB" sz="1800" dirty="0">
                <a:solidFill>
                  <a:srgbClr val="4D4D4F"/>
                </a:solidFill>
                <a:latin typeface="Arial" panose="020B0604020202020204" pitchFamily="34" charset="0"/>
                <a:cs typeface="Arial" panose="020B0604020202020204" pitchFamily="34" charset="0"/>
              </a:rPr>
              <a:t>Clear plan – timeline, resources, costs, measurement</a:t>
            </a:r>
          </a:p>
          <a:p>
            <a:pPr lvl="1"/>
            <a:r>
              <a:rPr lang="en-GB" sz="1800" dirty="0">
                <a:solidFill>
                  <a:srgbClr val="4D4D4F"/>
                </a:solidFill>
                <a:latin typeface="Arial" panose="020B0604020202020204" pitchFamily="34" charset="0"/>
                <a:cs typeface="Arial" panose="020B0604020202020204" pitchFamily="34" charset="0"/>
              </a:rPr>
              <a:t>Role specific – Finance, People, IT, Marketing, CEO/MD</a:t>
            </a:r>
          </a:p>
          <a:p>
            <a:r>
              <a:rPr lang="en-GB" sz="1800" dirty="0">
                <a:solidFill>
                  <a:srgbClr val="4D4D4F"/>
                </a:solidFill>
                <a:latin typeface="Arial" panose="020B0604020202020204" pitchFamily="34" charset="0"/>
                <a:cs typeface="Arial" panose="020B0604020202020204" pitchFamily="34" charset="0"/>
              </a:rPr>
              <a:t>Research</a:t>
            </a:r>
          </a:p>
          <a:p>
            <a:pPr lvl="1"/>
            <a:r>
              <a:rPr lang="en-GB" sz="1800" dirty="0">
                <a:solidFill>
                  <a:srgbClr val="4D4D4F"/>
                </a:solidFill>
                <a:latin typeface="Arial" panose="020B0604020202020204" pitchFamily="34" charset="0"/>
                <a:cs typeface="Arial" panose="020B0604020202020204" pitchFamily="34" charset="0"/>
              </a:rPr>
              <a:t>Baseline</a:t>
            </a:r>
          </a:p>
          <a:p>
            <a:pPr lvl="1"/>
            <a:r>
              <a:rPr lang="en-GB" sz="1800" dirty="0">
                <a:solidFill>
                  <a:srgbClr val="4D4D4F"/>
                </a:solidFill>
                <a:latin typeface="Arial" panose="020B0604020202020204" pitchFamily="34" charset="0"/>
                <a:cs typeface="Arial" panose="020B0604020202020204" pitchFamily="34" charset="0"/>
              </a:rPr>
              <a:t>Surveys, questionnaires, forums, focus groups</a:t>
            </a:r>
          </a:p>
          <a:p>
            <a:r>
              <a:rPr lang="en-GB" sz="1800" dirty="0">
                <a:solidFill>
                  <a:srgbClr val="4D4D4F"/>
                </a:solidFill>
                <a:latin typeface="Arial" panose="020B0604020202020204" pitchFamily="34" charset="0"/>
                <a:cs typeface="Arial" panose="020B0604020202020204" pitchFamily="34" charset="0"/>
              </a:rPr>
              <a:t>Analysing Data</a:t>
            </a:r>
          </a:p>
          <a:p>
            <a:pPr lvl="1"/>
            <a:r>
              <a:rPr lang="en-GB" sz="1800" dirty="0">
                <a:solidFill>
                  <a:srgbClr val="4D4D4F"/>
                </a:solidFill>
                <a:latin typeface="Arial" panose="020B0604020202020204" pitchFamily="34" charset="0"/>
                <a:cs typeface="Arial" panose="020B0604020202020204" pitchFamily="34" charset="0"/>
              </a:rPr>
              <a:t>Qualitative v Quantitative </a:t>
            </a:r>
          </a:p>
          <a:p>
            <a:pPr lvl="1"/>
            <a:r>
              <a:rPr lang="en-GB" sz="1800" dirty="0">
                <a:solidFill>
                  <a:srgbClr val="4D4D4F"/>
                </a:solidFill>
                <a:latin typeface="Arial" panose="020B0604020202020204" pitchFamily="34" charset="0"/>
                <a:cs typeface="Arial" panose="020B0604020202020204" pitchFamily="34" charset="0"/>
              </a:rPr>
              <a:t>Demographics</a:t>
            </a:r>
          </a:p>
          <a:p>
            <a:endParaRPr lang="en-GB" sz="2400" dirty="0">
              <a:solidFill>
                <a:srgbClr val="4D4D4F"/>
              </a:solidFill>
              <a:latin typeface="Arial" panose="020B0604020202020204" pitchFamily="34" charset="0"/>
              <a:cs typeface="Arial" panose="020B0604020202020204" pitchFamily="34" charset="0"/>
            </a:endParaRPr>
          </a:p>
        </p:txBody>
      </p:sp>
      <p:pic>
        <p:nvPicPr>
          <p:cNvPr id="6" name="Picture 5" descr="BRAC_logo_CMYK_with_you.eps">
            <a:extLst>
              <a:ext uri="{FF2B5EF4-FFF2-40B4-BE49-F238E27FC236}">
                <a16:creationId xmlns:a16="http://schemas.microsoft.com/office/drawing/2014/main" id="{51F704C1-E588-4EA7-8046-98830DF050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70872" y="6017152"/>
            <a:ext cx="1601734" cy="503725"/>
          </a:xfrm>
          <a:prstGeom prst="rect">
            <a:avLst/>
          </a:prstGeom>
        </p:spPr>
      </p:pic>
      <p:cxnSp>
        <p:nvCxnSpPr>
          <p:cNvPr id="11" name="Straight Connector 10">
            <a:extLst>
              <a:ext uri="{FF2B5EF4-FFF2-40B4-BE49-F238E27FC236}">
                <a16:creationId xmlns:a16="http://schemas.microsoft.com/office/drawing/2014/main" id="{70365323-7F84-4433-AF86-6E992F005824}"/>
              </a:ext>
            </a:extLst>
          </p:cNvPr>
          <p:cNvCxnSpPr>
            <a:cxnSpLocks/>
          </p:cNvCxnSpPr>
          <p:nvPr/>
        </p:nvCxnSpPr>
        <p:spPr>
          <a:xfrm>
            <a:off x="9758855" y="6017152"/>
            <a:ext cx="0" cy="461663"/>
          </a:xfrm>
          <a:prstGeom prst="line">
            <a:avLst/>
          </a:prstGeom>
          <a:ln w="12700">
            <a:solidFill>
              <a:srgbClr val="4D4D4F"/>
            </a:solidFill>
          </a:ln>
        </p:spPr>
        <p:style>
          <a:lnRef idx="1">
            <a:schemeClr val="accent1"/>
          </a:lnRef>
          <a:fillRef idx="0">
            <a:schemeClr val="accent1"/>
          </a:fillRef>
          <a:effectRef idx="0">
            <a:schemeClr val="accent1"/>
          </a:effectRef>
          <a:fontRef idx="minor">
            <a:schemeClr val="tx1"/>
          </a:fontRef>
        </p:style>
      </p:cxnSp>
      <p:pic>
        <p:nvPicPr>
          <p:cNvPr id="9" name="Picture 8" descr="Clusters of berries on tree with snow on branches">
            <a:extLst>
              <a:ext uri="{FF2B5EF4-FFF2-40B4-BE49-F238E27FC236}">
                <a16:creationId xmlns:a16="http://schemas.microsoft.com/office/drawing/2014/main" id="{6236398D-8289-465B-9D0B-F96F910AC82B}"/>
              </a:ext>
            </a:extLst>
          </p:cNvPr>
          <p:cNvPicPr>
            <a:picLocks noChangeAspect="1"/>
          </p:cNvPicPr>
          <p:nvPr/>
        </p:nvPicPr>
        <p:blipFill>
          <a:blip r:embed="rId6">
            <a:extLst>
              <a:ext uri="{28A0092B-C50C-407E-A947-70E740481C1C}">
                <a14:useLocalDpi xmlns:a14="http://schemas.microsoft.com/office/drawing/2010/main" val="0"/>
              </a:ext>
            </a:extLst>
          </a:blip>
          <a:srcRect t="40513" b="40513"/>
          <a:stretch/>
        </p:blipFill>
        <p:spPr>
          <a:xfrm>
            <a:off x="0" y="-25496"/>
            <a:ext cx="12206453" cy="1545022"/>
          </a:xfrm>
          <a:prstGeom prst="rect">
            <a:avLst/>
          </a:prstGeom>
        </p:spPr>
      </p:pic>
    </p:spTree>
    <p:extLst>
      <p:ext uri="{BB962C8B-B14F-4D97-AF65-F5344CB8AC3E}">
        <p14:creationId xmlns:p14="http://schemas.microsoft.com/office/powerpoint/2010/main" val="2955586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f1af9e-7732-44a8-894e-b5772eeccdd9">
      <Terms xmlns="http://schemas.microsoft.com/office/infopath/2007/PartnerControls"/>
    </lcf76f155ced4ddcb4097134ff3c332f>
    <TaxCatchAll xmlns="d8ed2828-79ec-4658-9e61-6b7d04841e5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02D856CA16024292CC3E1A20E96554" ma:contentTypeVersion="16" ma:contentTypeDescription="Create a new document." ma:contentTypeScope="" ma:versionID="449a2f8e057040280932360cdac75c82">
  <xsd:schema xmlns:xsd="http://www.w3.org/2001/XMLSchema" xmlns:xs="http://www.w3.org/2001/XMLSchema" xmlns:p="http://schemas.microsoft.com/office/2006/metadata/properties" xmlns:ns2="24f1af9e-7732-44a8-894e-b5772eeccdd9" xmlns:ns3="d8ed2828-79ec-4658-9e61-6b7d04841e55" targetNamespace="http://schemas.microsoft.com/office/2006/metadata/properties" ma:root="true" ma:fieldsID="f28712382dd2da5ae9026ec10e99411e" ns2:_="" ns3:_="">
    <xsd:import namespace="24f1af9e-7732-44a8-894e-b5772eeccdd9"/>
    <xsd:import namespace="d8ed2828-79ec-4658-9e61-6b7d04841e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f1af9e-7732-44a8-894e-b5772eeccd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179694-198d-4ef4-b7ad-7ce221174ec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ed2828-79ec-4658-9e61-6b7d04841e5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9e0ccd-305a-4d8f-99fa-e87a79f7edd4}" ma:internalName="TaxCatchAll" ma:showField="CatchAllData" ma:web="d8ed2828-79ec-4658-9e61-6b7d04841e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D2AA5-FB70-4357-9D24-BFF45970D11B}">
  <ds:schemaRefs>
    <ds:schemaRef ds:uri="http://schemas.microsoft.com/sharepoint/v3/contenttype/forms"/>
  </ds:schemaRefs>
</ds:datastoreItem>
</file>

<file path=customXml/itemProps2.xml><?xml version="1.0" encoding="utf-8"?>
<ds:datastoreItem xmlns:ds="http://schemas.openxmlformats.org/officeDocument/2006/customXml" ds:itemID="{894C21D8-539A-47C3-A07B-1FF2B4262185}">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d8ed2828-79ec-4658-9e61-6b7d04841e55"/>
    <ds:schemaRef ds:uri="24f1af9e-7732-44a8-894e-b5772eeccdd9"/>
    <ds:schemaRef ds:uri="http://www.w3.org/XML/1998/namespace"/>
  </ds:schemaRefs>
</ds:datastoreItem>
</file>

<file path=customXml/itemProps3.xml><?xml version="1.0" encoding="utf-8"?>
<ds:datastoreItem xmlns:ds="http://schemas.openxmlformats.org/officeDocument/2006/customXml" ds:itemID="{DCFF6B16-0494-4B40-A59B-8578486DFB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f1af9e-7732-44a8-894e-b5772eeccdd9"/>
    <ds:schemaRef ds:uri="d8ed2828-79ec-4658-9e61-6b7d04841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5751</Words>
  <Application>Microsoft Office PowerPoint</Application>
  <PresentationFormat>Widescreen</PresentationFormat>
  <Paragraphs>539</Paragraphs>
  <Slides>26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garamond-premier-pro</vt:lpstr>
      <vt:lpstr>Open Sans</vt:lpstr>
      <vt:lpstr>Source Sans Pro</vt:lpstr>
      <vt:lpstr>Symbol</vt:lpstr>
      <vt:lpstr>Office Theme</vt:lpstr>
      <vt:lpstr>PowerPoint Presentation</vt:lpstr>
      <vt:lpstr>Presenters </vt:lpstr>
      <vt:lpstr>Today’s Session </vt:lpstr>
      <vt:lpstr>What is Wellbeing? </vt:lpstr>
      <vt:lpstr>What is Wellbeing? </vt:lpstr>
      <vt:lpstr>What is Wellbeing? </vt:lpstr>
      <vt:lpstr>Why is it important?</vt:lpstr>
      <vt:lpstr>Wellbeing Initiatives - Evaluation of Current Offering</vt:lpstr>
      <vt:lpstr>Engaging Staff</vt:lpstr>
      <vt:lpstr>Plan</vt:lpstr>
      <vt:lpstr>Launch</vt:lpstr>
      <vt:lpstr>Review and Update</vt:lpstr>
      <vt:lpstr>Mental Health in the Workplace</vt:lpstr>
      <vt:lpstr>Mental Health in the Workplace</vt:lpstr>
      <vt:lpstr>Mental Health - Disability</vt:lpstr>
      <vt:lpstr>Mental Health - Disability</vt:lpstr>
      <vt:lpstr>Mental Health - Disability</vt:lpstr>
      <vt:lpstr>Disability and Reasonable Adjustments</vt:lpstr>
      <vt:lpstr>Liability for Discrimination </vt:lpstr>
      <vt:lpstr>Key Legal risk issues – Potential claims</vt:lpstr>
      <vt:lpstr>Other Common Workplace Issues</vt:lpstr>
      <vt:lpstr>Workplace Tips</vt:lpstr>
      <vt:lpstr>ACAS Guidance</vt:lpstr>
      <vt:lpstr>Other Guidance and Support</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Wagstaff</dc:creator>
  <cp:lastModifiedBy>Louise Brenlund</cp:lastModifiedBy>
  <cp:revision>12</cp:revision>
  <dcterms:created xsi:type="dcterms:W3CDTF">2023-01-06T16:16:25Z</dcterms:created>
  <dcterms:modified xsi:type="dcterms:W3CDTF">2023-01-09T22:00:17Z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0x0101000802D856CA16024292CC3E1A20E96554</vt:lpwstr>
  </property>
  <property fmtid="{D5CDD505-2E9C-101B-9397-08002B2CF9AE}" pid="3" name="MediaServiceImageTags">
    <vt:lpwstr/>
  </property>
</Properties>
</file>