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fntdata" ContentType="application/x-fontdata"/>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12"/>
  </p:notesMasterIdLst>
  <p:handoutMasterIdLst>
    <p:handoutMasterId r:id="rId13"/>
  </p:handoutMasterIdLst>
  <p:sldIdLst>
    <p:sldId id="346" r:id="rId2"/>
    <p:sldId id="364" r:id="rId3"/>
    <p:sldId id="374" r:id="rId4"/>
    <p:sldId id="383" r:id="rId5"/>
    <p:sldId id="384" r:id="rId6"/>
    <p:sldId id="377" r:id="rId7"/>
    <p:sldId id="382" r:id="rId8"/>
    <p:sldId id="385" r:id="rId9"/>
    <p:sldId id="386" r:id="rId10"/>
    <p:sldId id="387" r:id="rId11"/>
  </p:sldIdLst>
  <p:sldSz cx="9144000" cy="5143500" type="screen16x9"/>
  <p:notesSz cx="6889750" cy="9671050"/>
  <p:embeddedFontLst>
    <p:embeddedFont>
      <p:font typeface="KG Small Town Southern Girl" panose="020B0604020202020204" charset="0"/>
      <p:regular r:id="rId14"/>
    </p:embeddedFont>
    <p:embeddedFont>
      <p:font typeface="Street Corner" panose="020B0604020202020204"/>
      <p:regular r:id="rId15"/>
    </p:embeddedFont>
    <p:embeddedFont>
      <p:font typeface="Street Corner Bold" panose="020B0604020202020204"/>
      <p:regular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96">
          <p15:clr>
            <a:srgbClr val="A4A3A4"/>
          </p15:clr>
        </p15:guide>
        <p15:guide id="2">
          <p15:clr>
            <a:srgbClr val="A4A3A4"/>
          </p15:clr>
        </p15:guide>
        <p15:guide id="3" pos="576">
          <p15:clr>
            <a:srgbClr val="A4A3A4"/>
          </p15:clr>
        </p15:guide>
        <p15:guide id="4" pos="1152">
          <p15:clr>
            <a:srgbClr val="A4A3A4"/>
          </p15:clr>
        </p15:guide>
        <p15:guide id="5" pos="1728">
          <p15:clr>
            <a:srgbClr val="A4A3A4"/>
          </p15:clr>
        </p15:guide>
        <p15:guide id="6" pos="2304">
          <p15:clr>
            <a:srgbClr val="A4A3A4"/>
          </p15:clr>
        </p15:guide>
        <p15:guide id="7" pos="2880">
          <p15:clr>
            <a:srgbClr val="A4A3A4"/>
          </p15:clr>
        </p15:guide>
        <p15:guide id="8" pos="3456">
          <p15:clr>
            <a:srgbClr val="A4A3A4"/>
          </p15:clr>
        </p15:guide>
        <p15:guide id="9" pos="4032">
          <p15:clr>
            <a:srgbClr val="A4A3A4"/>
          </p15:clr>
        </p15:guide>
        <p15:guide id="10" pos="4608">
          <p15:clr>
            <a:srgbClr val="A4A3A4"/>
          </p15:clr>
        </p15:guide>
        <p15:guide id="11" pos="5184">
          <p15:clr>
            <a:srgbClr val="9AA0A6"/>
          </p15:clr>
        </p15:guide>
        <p15:guide id="12" pos="5760">
          <p15:clr>
            <a:srgbClr val="9AA0A6"/>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378"/>
    <a:srgbClr val="6E368C"/>
    <a:srgbClr val="BCD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49559" autoAdjust="0"/>
  </p:normalViewPr>
  <p:slideViewPr>
    <p:cSldViewPr snapToGrid="0">
      <p:cViewPr varScale="1">
        <p:scale>
          <a:sx n="79" d="100"/>
          <a:sy n="79" d="100"/>
        </p:scale>
        <p:origin x="2226" y="78"/>
      </p:cViewPr>
      <p:guideLst>
        <p:guide orient="horz" pos="3096"/>
        <p:guide/>
        <p:guide pos="576"/>
        <p:guide pos="1152"/>
        <p:guide pos="1728"/>
        <p:guide pos="2304"/>
        <p:guide pos="2880"/>
        <p:guide pos="3456"/>
        <p:guide pos="4032"/>
        <p:guide pos="4608"/>
        <p:guide pos="5184"/>
        <p:guide pos="57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162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5558" cy="4852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02598" y="0"/>
            <a:ext cx="2985558" cy="485232"/>
          </a:xfrm>
          <a:prstGeom prst="rect">
            <a:avLst/>
          </a:prstGeom>
        </p:spPr>
        <p:txBody>
          <a:bodyPr vert="horz" lIns="91440" tIns="45720" rIns="91440" bIns="45720" rtlCol="0"/>
          <a:lstStyle>
            <a:lvl1pPr algn="r">
              <a:defRPr sz="1200"/>
            </a:lvl1pPr>
          </a:lstStyle>
          <a:p>
            <a:fld id="{935EE679-4954-4691-BEA8-B0B925375073}" type="datetimeFigureOut">
              <a:rPr lang="en-GB" smtClean="0"/>
              <a:t>11/03/2021</a:t>
            </a:fld>
            <a:endParaRPr lang="en-GB"/>
          </a:p>
        </p:txBody>
      </p:sp>
      <p:sp>
        <p:nvSpPr>
          <p:cNvPr id="4" name="Footer Placeholder 3"/>
          <p:cNvSpPr>
            <a:spLocks noGrp="1"/>
          </p:cNvSpPr>
          <p:nvPr>
            <p:ph type="ftr" sz="quarter" idx="2"/>
          </p:nvPr>
        </p:nvSpPr>
        <p:spPr>
          <a:xfrm>
            <a:off x="1" y="9185820"/>
            <a:ext cx="2985558" cy="4852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02598" y="9185820"/>
            <a:ext cx="2985558" cy="485231"/>
          </a:xfrm>
          <a:prstGeom prst="rect">
            <a:avLst/>
          </a:prstGeom>
        </p:spPr>
        <p:txBody>
          <a:bodyPr vert="horz" lIns="91440" tIns="45720" rIns="91440" bIns="45720" rtlCol="0" anchor="b"/>
          <a:lstStyle>
            <a:lvl1pPr algn="r">
              <a:defRPr sz="1200"/>
            </a:lvl1pPr>
          </a:lstStyle>
          <a:p>
            <a:fld id="{560CF01C-8C13-4EB5-ADB9-7484873D4456}" type="slidenum">
              <a:rPr lang="en-GB" smtClean="0"/>
              <a:t>‹#›</a:t>
            </a:fld>
            <a:endParaRPr lang="en-GB"/>
          </a:p>
        </p:txBody>
      </p:sp>
    </p:spTree>
    <p:extLst>
      <p:ext uri="{BB962C8B-B14F-4D97-AF65-F5344CB8AC3E}">
        <p14:creationId xmlns:p14="http://schemas.microsoft.com/office/powerpoint/2010/main" val="3783947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0663" y="725488"/>
            <a:ext cx="6448425" cy="362743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976" y="4593749"/>
            <a:ext cx="5511800" cy="4351972"/>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g7664a8ff50_0_65:notes"/>
          <p:cNvSpPr>
            <a:spLocks noGrp="1" noRot="1" noChangeAspect="1"/>
          </p:cNvSpPr>
          <p:nvPr>
            <p:ph type="sldImg" idx="2"/>
          </p:nvPr>
        </p:nvSpPr>
        <p:spPr>
          <a:xfrm>
            <a:off x="220663" y="725488"/>
            <a:ext cx="6448425" cy="36274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 name="Google Shape;36;g7664a8ff50_0_65:notes"/>
          <p:cNvSpPr txBox="1">
            <a:spLocks noGrp="1"/>
          </p:cNvSpPr>
          <p:nvPr>
            <p:ph type="body" idx="1"/>
          </p:nvPr>
        </p:nvSpPr>
        <p:spPr>
          <a:xfrm>
            <a:off x="688976" y="4593749"/>
            <a:ext cx="5511800" cy="4351972"/>
          </a:xfrm>
          <a:prstGeom prst="rect">
            <a:avLst/>
          </a:prstGeom>
        </p:spPr>
        <p:txBody>
          <a:bodyPr spcFirstLastPara="1" wrap="square" lIns="91425" tIns="91425" rIns="91425" bIns="91425" anchor="t" anchorCtr="0">
            <a:noAutofit/>
          </a:bodyPr>
          <a:lstStyle/>
          <a:p>
            <a:pPr marL="158750" indent="0">
              <a:buNone/>
            </a:pPr>
            <a:endParaRPr lang="en-GB"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87258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GB" dirty="0"/>
          </a:p>
        </p:txBody>
      </p:sp>
    </p:spTree>
    <p:extLst>
      <p:ext uri="{BB962C8B-B14F-4D97-AF65-F5344CB8AC3E}">
        <p14:creationId xmlns:p14="http://schemas.microsoft.com/office/powerpoint/2010/main" val="1338627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FontTx/>
              <a:buNone/>
            </a:pPr>
            <a:endParaRPr lang="en-GB" baseline="0" dirty="0"/>
          </a:p>
        </p:txBody>
      </p:sp>
    </p:spTree>
    <p:extLst>
      <p:ext uri="{BB962C8B-B14F-4D97-AF65-F5344CB8AC3E}">
        <p14:creationId xmlns:p14="http://schemas.microsoft.com/office/powerpoint/2010/main" val="4014982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76b26702d6_0_54:notes"/>
          <p:cNvSpPr>
            <a:spLocks noGrp="1" noRot="1" noChangeAspect="1"/>
          </p:cNvSpPr>
          <p:nvPr>
            <p:ph type="sldImg" idx="2"/>
          </p:nvPr>
        </p:nvSpPr>
        <p:spPr>
          <a:xfrm>
            <a:off x="220663" y="725488"/>
            <a:ext cx="6448425" cy="36274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76b26702d6_0_54:notes"/>
          <p:cNvSpPr txBox="1">
            <a:spLocks noGrp="1"/>
          </p:cNvSpPr>
          <p:nvPr>
            <p:ph type="body" idx="1"/>
          </p:nvPr>
        </p:nvSpPr>
        <p:spPr>
          <a:xfrm>
            <a:off x="688976" y="4593749"/>
            <a:ext cx="5511800" cy="4351972"/>
          </a:xfrm>
          <a:prstGeom prst="rect">
            <a:avLst/>
          </a:prstGeom>
        </p:spPr>
        <p:txBody>
          <a:bodyPr spcFirstLastPara="1" wrap="square" lIns="91425" tIns="91425" rIns="91425" bIns="91425" anchor="t" anchorCtr="0">
            <a:noAutofit/>
          </a:bodyPr>
          <a:lstStyle/>
          <a:p>
            <a:pPr marL="158750" indent="0">
              <a:buNone/>
            </a:pPr>
            <a:endParaRPr dirty="0"/>
          </a:p>
        </p:txBody>
      </p:sp>
    </p:spTree>
    <p:extLst>
      <p:ext uri="{BB962C8B-B14F-4D97-AF65-F5344CB8AC3E}">
        <p14:creationId xmlns:p14="http://schemas.microsoft.com/office/powerpoint/2010/main" val="2085272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767cd1a55e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767cd1a55e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120248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677e99c3d_0_13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677e99c3d_0_138: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158750" indent="0">
              <a:buNone/>
            </a:pPr>
            <a:endParaRPr lang="en-GB"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711231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GB" dirty="0"/>
          </a:p>
        </p:txBody>
      </p:sp>
    </p:spTree>
    <p:extLst>
      <p:ext uri="{BB962C8B-B14F-4D97-AF65-F5344CB8AC3E}">
        <p14:creationId xmlns:p14="http://schemas.microsoft.com/office/powerpoint/2010/main" val="157353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GB" dirty="0"/>
          </a:p>
        </p:txBody>
      </p:sp>
    </p:spTree>
    <p:extLst>
      <p:ext uri="{BB962C8B-B14F-4D97-AF65-F5344CB8AC3E}">
        <p14:creationId xmlns:p14="http://schemas.microsoft.com/office/powerpoint/2010/main" val="2437747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endParaRPr lang="en-GB" dirty="0"/>
          </a:p>
        </p:txBody>
      </p:sp>
    </p:spTree>
    <p:extLst>
      <p:ext uri="{BB962C8B-B14F-4D97-AF65-F5344CB8AC3E}">
        <p14:creationId xmlns:p14="http://schemas.microsoft.com/office/powerpoint/2010/main" val="4200912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ayout - Blank" type="title">
  <p:cSld name="TITLE">
    <p:spTree>
      <p:nvGrpSpPr>
        <p:cNvPr id="1"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ayout - White">
  <p:cSld name="TITLE_3">
    <p:spTree>
      <p:nvGrpSpPr>
        <p:cNvPr id="1" name="Shape 7"/>
        <p:cNvGrpSpPr/>
        <p:nvPr/>
      </p:nvGrpSpPr>
      <p:grpSpPr>
        <a:xfrm>
          <a:off x="0" y="0"/>
          <a:ext cx="0" cy="0"/>
          <a:chOff x="0" y="0"/>
          <a:chExt cx="0" cy="0"/>
        </a:xfrm>
      </p:grpSpPr>
      <p:sp>
        <p:nvSpPr>
          <p:cNvPr id="12" name="Google Shape;12;p3"/>
          <p:cNvSpPr/>
          <p:nvPr/>
        </p:nvSpPr>
        <p:spPr>
          <a:xfrm>
            <a:off x="356075" y="4869250"/>
            <a:ext cx="21300" cy="27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D6CC26E-C545-4E08-A116-94784E4E8A17}"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6D309-D357-4A05-92D9-0A875C7786D2}" type="slidenum">
              <a:rPr lang="en-GB" smtClean="0"/>
              <a:t>‹#›</a:t>
            </a:fld>
            <a:endParaRPr lang="en-GB"/>
          </a:p>
        </p:txBody>
      </p:sp>
    </p:spTree>
    <p:extLst>
      <p:ext uri="{BB962C8B-B14F-4D97-AF65-F5344CB8AC3E}">
        <p14:creationId xmlns:p14="http://schemas.microsoft.com/office/powerpoint/2010/main" val="365427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ayout - Yellow">
  <p:cSld name="Layout - Yellow">
    <p:spTree>
      <p:nvGrpSpPr>
        <p:cNvPr id="1" name="Shape 13"/>
        <p:cNvGrpSpPr/>
        <p:nvPr/>
      </p:nvGrpSpPr>
      <p:grpSpPr>
        <a:xfrm>
          <a:off x="0" y="0"/>
          <a:ext cx="0" cy="0"/>
          <a:chOff x="0" y="0"/>
          <a:chExt cx="0" cy="0"/>
        </a:xfrm>
      </p:grpSpPr>
      <p:sp>
        <p:nvSpPr>
          <p:cNvPr id="14" name="Google Shape;14;p4"/>
          <p:cNvSpPr/>
          <p:nvPr/>
        </p:nvSpPr>
        <p:spPr>
          <a:xfrm>
            <a:off x="0" y="0"/>
            <a:ext cx="9144000" cy="5143500"/>
          </a:xfrm>
          <a:prstGeom prst="rect">
            <a:avLst/>
          </a:prstGeom>
          <a:solidFill>
            <a:srgbClr val="FFC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 name="Google Shape;15;p4"/>
          <p:cNvPicPr preferRelativeResize="0"/>
          <p:nvPr/>
        </p:nvPicPr>
        <p:blipFill rotWithShape="1">
          <a:blip r:embed="rId2">
            <a:alphaModFix/>
          </a:blip>
          <a:srcRect l="-1" r="82200"/>
          <a:stretch/>
        </p:blipFill>
        <p:spPr>
          <a:xfrm>
            <a:off x="228600" y="4720600"/>
            <a:ext cx="144849" cy="194300"/>
          </a:xfrm>
          <a:prstGeom prst="rect">
            <a:avLst/>
          </a:prstGeom>
          <a:noFill/>
          <a:ln>
            <a:noFill/>
          </a:ln>
        </p:spPr>
      </p:pic>
      <p:sp>
        <p:nvSpPr>
          <p:cNvPr id="19" name="Google Shape;19;p4"/>
          <p:cNvSpPr/>
          <p:nvPr/>
        </p:nvSpPr>
        <p:spPr>
          <a:xfrm>
            <a:off x="356075" y="4869250"/>
            <a:ext cx="21300" cy="27300"/>
          </a:xfrm>
          <a:prstGeom prst="rect">
            <a:avLst/>
          </a:prstGeom>
          <a:solidFill>
            <a:srgbClr val="FFC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9970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ayout - Purple">
  <p:cSld name="Layout - Purple">
    <p:spTree>
      <p:nvGrpSpPr>
        <p:cNvPr id="1" name="Shape 27"/>
        <p:cNvGrpSpPr/>
        <p:nvPr/>
      </p:nvGrpSpPr>
      <p:grpSpPr>
        <a:xfrm>
          <a:off x="0" y="0"/>
          <a:ext cx="0" cy="0"/>
          <a:chOff x="0" y="0"/>
          <a:chExt cx="0" cy="0"/>
        </a:xfrm>
      </p:grpSpPr>
      <p:sp>
        <p:nvSpPr>
          <p:cNvPr id="28" name="Google Shape;28;p6"/>
          <p:cNvSpPr/>
          <p:nvPr/>
        </p:nvSpPr>
        <p:spPr>
          <a:xfrm>
            <a:off x="0" y="0"/>
            <a:ext cx="9144000" cy="5143500"/>
          </a:xfrm>
          <a:prstGeom prst="rect">
            <a:avLst/>
          </a:prstGeom>
          <a:solidFill>
            <a:srgbClr val="702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356075" y="4869250"/>
            <a:ext cx="21300" cy="27300"/>
          </a:xfrm>
          <a:prstGeom prst="rect">
            <a:avLst/>
          </a:prstGeom>
          <a:solidFill>
            <a:srgbClr val="7022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2644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5"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headspace.com/" TargetMode="External"/><Relationship Id="rId3" Type="http://schemas.openxmlformats.org/officeDocument/2006/relationships/image" Target="../media/image1.png"/><Relationship Id="rId7" Type="http://schemas.openxmlformats.org/officeDocument/2006/relationships/hyperlink" Target="https://www.calm.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actionforhappiness.org/10-keys-to-happier-living" TargetMode="External"/><Relationship Id="rId5" Type="http://schemas.openxmlformats.org/officeDocument/2006/relationships/hyperlink" Target="https://www.actionforhappiness.org/" TargetMode="External"/><Relationship Id="rId4" Type="http://schemas.openxmlformats.org/officeDocument/2006/relationships/hyperlink" Target="https://westkentmind.org.uk/six-ways-to-wellbeing" TargetMode="External"/><Relationship Id="rId9" Type="http://schemas.openxmlformats.org/officeDocument/2006/relationships/hyperlink" Target="https://www.nhs.uk/oneyou/every-mind-matter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events@brachers.co.uk" TargetMode="External"/><Relationship Id="rId1" Type="http://schemas.openxmlformats.org/officeDocument/2006/relationships/slideLayout" Target="../slideLayouts/slideLayout3.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8" Type="http://schemas.openxmlformats.org/officeDocument/2006/relationships/hyperlink" Target="https://www.mentalhealthatwork.org.uk/" TargetMode="External"/><Relationship Id="rId3" Type="http://schemas.openxmlformats.org/officeDocument/2006/relationships/image" Target="../media/image1.png"/><Relationship Id="rId7" Type="http://schemas.openxmlformats.org/officeDocument/2006/relationships/hyperlink" Target="https://www.mind.org.uk/workplace/mental-health-at-work/taking-care-of-your-staff/employer-resources/wellness-action-plan-download/"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hse.gov.uk/stress/assets/docs/stress-talking-toolkit.pdf" TargetMode="External"/><Relationship Id="rId5" Type="http://schemas.openxmlformats.org/officeDocument/2006/relationships/hyperlink" Target="https://www.hse.gov.uk/stress/" TargetMode="External"/><Relationship Id="rId4" Type="http://schemas.openxmlformats.org/officeDocument/2006/relationships/hyperlink" Target="https://westkentmind.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pic>
        <p:nvPicPr>
          <p:cNvPr id="38" name="Google Shape;38;p7"/>
          <p:cNvPicPr preferRelativeResize="0"/>
          <p:nvPr/>
        </p:nvPicPr>
        <p:blipFill rotWithShape="1">
          <a:blip r:embed="rId3">
            <a:alphaModFix/>
          </a:blip>
          <a:srcRect r="487"/>
          <a:stretch/>
        </p:blipFill>
        <p:spPr>
          <a:xfrm>
            <a:off x="777764" y="2879513"/>
            <a:ext cx="7315202" cy="1755251"/>
          </a:xfrm>
          <a:prstGeom prst="rect">
            <a:avLst/>
          </a:prstGeom>
          <a:noFill/>
          <a:ln>
            <a:noFill/>
          </a:ln>
        </p:spPr>
      </p:pic>
      <p:sp>
        <p:nvSpPr>
          <p:cNvPr id="7" name="Google Shape;66;p10"/>
          <p:cNvSpPr/>
          <p:nvPr/>
        </p:nvSpPr>
        <p:spPr>
          <a:xfrm>
            <a:off x="0" y="1527916"/>
            <a:ext cx="9321675" cy="1241100"/>
          </a:xfrm>
          <a:custGeom>
            <a:avLst/>
            <a:gdLst/>
            <a:ahLst/>
            <a:cxnLst/>
            <a:rect l="l" t="t" r="r" b="b"/>
            <a:pathLst>
              <a:path w="372867" h="49644" extrusionOk="0">
                <a:moveTo>
                  <a:pt x="0" y="15914"/>
                </a:moveTo>
                <a:cubicBezTo>
                  <a:pt x="16711" y="18699"/>
                  <a:pt x="33821" y="13810"/>
                  <a:pt x="50704" y="12403"/>
                </a:cubicBezTo>
                <a:cubicBezTo>
                  <a:pt x="73084" y="10538"/>
                  <a:pt x="96102" y="10864"/>
                  <a:pt x="117984" y="15914"/>
                </a:cubicBezTo>
                <a:cubicBezTo>
                  <a:pt x="128730" y="18394"/>
                  <a:pt x="142366" y="20017"/>
                  <a:pt x="148211" y="29370"/>
                </a:cubicBezTo>
                <a:cubicBezTo>
                  <a:pt x="155488" y="41013"/>
                  <a:pt x="120476" y="56239"/>
                  <a:pt x="110768" y="46531"/>
                </a:cubicBezTo>
                <a:cubicBezTo>
                  <a:pt x="108687" y="44450"/>
                  <a:pt x="109549" y="40688"/>
                  <a:pt x="109793" y="37755"/>
                </a:cubicBezTo>
                <a:cubicBezTo>
                  <a:pt x="110581" y="28296"/>
                  <a:pt x="114927" y="18830"/>
                  <a:pt x="121104" y="11623"/>
                </a:cubicBezTo>
                <a:cubicBezTo>
                  <a:pt x="129578" y="1737"/>
                  <a:pt x="147131" y="8397"/>
                  <a:pt x="160107" y="9478"/>
                </a:cubicBezTo>
                <a:cubicBezTo>
                  <a:pt x="183376" y="11417"/>
                  <a:pt x="206813" y="13275"/>
                  <a:pt x="230117" y="11818"/>
                </a:cubicBezTo>
                <a:cubicBezTo>
                  <a:pt x="252126" y="10442"/>
                  <a:pt x="274452" y="10705"/>
                  <a:pt x="296032" y="6163"/>
                </a:cubicBezTo>
                <a:cubicBezTo>
                  <a:pt x="321095" y="888"/>
                  <a:pt x="349959" y="-4706"/>
                  <a:pt x="372867" y="6748"/>
                </a:cubicBezTo>
              </a:path>
            </a:pathLst>
          </a:custGeom>
          <a:noFill/>
          <a:ln w="76200" cap="flat" cmpd="sng">
            <a:solidFill>
              <a:srgbClr val="003377"/>
            </a:solidFill>
            <a:prstDash val="solid"/>
            <a:round/>
            <a:headEnd type="none" w="med" len="med"/>
            <a:tailEnd type="none" w="med" len="med"/>
          </a:ln>
        </p:spPr>
      </p:sp>
    </p:spTree>
    <p:extLst>
      <p:ext uri="{BB962C8B-B14F-4D97-AF65-F5344CB8AC3E}">
        <p14:creationId xmlns:p14="http://schemas.microsoft.com/office/powerpoint/2010/main" val="426322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oogle Shape;38;p7"/>
          <p:cNvPicPr preferRelativeResize="0"/>
          <p:nvPr/>
        </p:nvPicPr>
        <p:blipFill rotWithShape="1">
          <a:blip r:embed="rId3">
            <a:alphaModFix/>
          </a:blip>
          <a:srcRect r="487"/>
          <a:stretch/>
        </p:blipFill>
        <p:spPr>
          <a:xfrm>
            <a:off x="463866" y="4167856"/>
            <a:ext cx="3261973" cy="799743"/>
          </a:xfrm>
          <a:prstGeom prst="rect">
            <a:avLst/>
          </a:prstGeom>
          <a:noFill/>
          <a:ln>
            <a:noFill/>
          </a:ln>
        </p:spPr>
      </p:pic>
      <p:sp>
        <p:nvSpPr>
          <p:cNvPr id="2" name="Rectangle 1"/>
          <p:cNvSpPr/>
          <p:nvPr/>
        </p:nvSpPr>
        <p:spPr>
          <a:xfrm>
            <a:off x="232011" y="272693"/>
            <a:ext cx="8734567" cy="3816429"/>
          </a:xfrm>
          <a:prstGeom prst="rect">
            <a:avLst/>
          </a:prstGeom>
        </p:spPr>
        <p:txBody>
          <a:bodyPr wrap="square">
            <a:spAutoFit/>
          </a:bodyPr>
          <a:lstStyle/>
          <a:p>
            <a:pPr marL="158750" indent="0">
              <a:buNone/>
            </a:pPr>
            <a:r>
              <a:rPr lang="en-GB" sz="3200" dirty="0">
                <a:solidFill>
                  <a:srgbClr val="013378"/>
                </a:solidFill>
                <a:latin typeface="KG Small Town Southern Girl" panose="02000505000000020004" pitchFamily="2" charset="0"/>
              </a:rPr>
              <a:t>Useful links and resources</a:t>
            </a:r>
          </a:p>
          <a:p>
            <a:pPr marL="158750" indent="0">
              <a:buNone/>
            </a:pPr>
            <a:endParaRPr lang="en-GB" dirty="0">
              <a:latin typeface="Street Corner" panose="02000400000000000000" pitchFamily="2" charset="0"/>
            </a:endParaRPr>
          </a:p>
          <a:p>
            <a:pPr marL="158750" indent="0">
              <a:buNone/>
            </a:pPr>
            <a:r>
              <a:rPr lang="en-GB" dirty="0">
                <a:latin typeface="Street Corner" panose="02000400000000000000" pitchFamily="2" charset="0"/>
              </a:rPr>
              <a:t>Wheel of Wellbeing - </a:t>
            </a:r>
            <a:r>
              <a:rPr lang="en-GB" dirty="0">
                <a:latin typeface="Street Corner" panose="02000400000000000000" pitchFamily="2" charset="0"/>
                <a:hlinkClick r:id="rId4"/>
              </a:rPr>
              <a:t>https://westkentmind.org.uk/six-ways-to-wellbeing</a:t>
            </a:r>
            <a:endParaRPr lang="en-GB" dirty="0">
              <a:latin typeface="Street Corner" panose="02000400000000000000" pitchFamily="2" charset="0"/>
            </a:endParaRPr>
          </a:p>
          <a:p>
            <a:pPr marL="158750" indent="0">
              <a:buNone/>
            </a:pPr>
            <a:endParaRPr lang="en-GB" dirty="0">
              <a:latin typeface="Street Corner" panose="02000400000000000000" pitchFamily="2" charset="0"/>
            </a:endParaRPr>
          </a:p>
          <a:p>
            <a:pPr marL="158750" indent="0">
              <a:buNone/>
            </a:pPr>
            <a:r>
              <a:rPr lang="en-GB" dirty="0">
                <a:latin typeface="Street Corner" panose="02000400000000000000" pitchFamily="2" charset="0"/>
              </a:rPr>
              <a:t>Action for Happiness - </a:t>
            </a:r>
            <a:r>
              <a:rPr lang="en-GB" dirty="0">
                <a:latin typeface="Street Corner" panose="02000400000000000000" pitchFamily="2" charset="0"/>
                <a:hlinkClick r:id="rId5"/>
              </a:rPr>
              <a:t>https://www.actionforhappiness.org/</a:t>
            </a:r>
            <a:r>
              <a:rPr lang="en-GB" dirty="0">
                <a:latin typeface="Street Corner" panose="02000400000000000000" pitchFamily="2" charset="0"/>
              </a:rPr>
              <a:t> and 10 keys to happier living - </a:t>
            </a:r>
            <a:r>
              <a:rPr lang="en-GB" dirty="0">
                <a:latin typeface="Street Corner" panose="02000400000000000000" pitchFamily="2" charset="0"/>
                <a:hlinkClick r:id="rId6"/>
              </a:rPr>
              <a:t>https://www.actionforhappiness.org/10-keys-to-happier-living</a:t>
            </a:r>
            <a:endParaRPr lang="en-GB" dirty="0">
              <a:latin typeface="Street Corner" panose="02000400000000000000" pitchFamily="2" charset="0"/>
            </a:endParaRPr>
          </a:p>
          <a:p>
            <a:pPr marL="158750" indent="0">
              <a:buNone/>
            </a:pPr>
            <a:endParaRPr lang="en-GB" dirty="0">
              <a:latin typeface="Street Corner" panose="02000400000000000000" pitchFamily="2" charset="0"/>
            </a:endParaRPr>
          </a:p>
          <a:p>
            <a:pPr marL="158750" indent="0">
              <a:buNone/>
            </a:pPr>
            <a:r>
              <a:rPr lang="en-GB" dirty="0">
                <a:latin typeface="Street Corner" panose="02000400000000000000" pitchFamily="2" charset="0"/>
              </a:rPr>
              <a:t>Calm - the #1 </a:t>
            </a:r>
            <a:r>
              <a:rPr lang="en-GB" b="1" dirty="0">
                <a:latin typeface="Street Corner" panose="02000400000000000000" pitchFamily="2" charset="0"/>
              </a:rPr>
              <a:t>app</a:t>
            </a:r>
            <a:r>
              <a:rPr lang="en-GB" dirty="0">
                <a:latin typeface="Street Corner" panose="02000400000000000000" pitchFamily="2" charset="0"/>
              </a:rPr>
              <a:t> for sleep and meditation - </a:t>
            </a:r>
            <a:r>
              <a:rPr lang="en-GB" dirty="0">
                <a:latin typeface="Street Corner" panose="02000400000000000000" pitchFamily="2" charset="0"/>
                <a:hlinkClick r:id="rId7"/>
              </a:rPr>
              <a:t>https://www.calm.com/</a:t>
            </a:r>
            <a:endParaRPr lang="en-GB" dirty="0">
              <a:latin typeface="Street Corner" panose="02000400000000000000" pitchFamily="2" charset="0"/>
            </a:endParaRPr>
          </a:p>
          <a:p>
            <a:pPr marL="158750" indent="0">
              <a:buNone/>
            </a:pPr>
            <a:endParaRPr lang="en-GB" dirty="0">
              <a:latin typeface="Street Corner" panose="02000400000000000000" pitchFamily="2" charset="0"/>
            </a:endParaRPr>
          </a:p>
          <a:p>
            <a:pPr marL="158750" indent="0">
              <a:buNone/>
            </a:pPr>
            <a:r>
              <a:rPr lang="en-GB" dirty="0">
                <a:latin typeface="Street Corner" panose="02000400000000000000" pitchFamily="2" charset="0"/>
              </a:rPr>
              <a:t>Headspace - Everyday Mindfulness and Meditation for Stress, Anxiety, Sleep, Focus, Fitness, and More - </a:t>
            </a:r>
            <a:r>
              <a:rPr lang="en-GB" dirty="0">
                <a:latin typeface="Street Corner" panose="02000400000000000000" pitchFamily="2" charset="0"/>
                <a:hlinkClick r:id="rId8"/>
              </a:rPr>
              <a:t>https://www.headspace.com/</a:t>
            </a:r>
            <a:endParaRPr lang="en-GB" dirty="0">
              <a:latin typeface="Street Corner" panose="02000400000000000000" pitchFamily="2" charset="0"/>
            </a:endParaRPr>
          </a:p>
          <a:p>
            <a:pPr marL="158750" indent="0">
              <a:buNone/>
            </a:pPr>
            <a:endParaRPr lang="en-GB" dirty="0">
              <a:latin typeface="Street Corner" panose="02000400000000000000" pitchFamily="2" charset="0"/>
            </a:endParaRPr>
          </a:p>
          <a:p>
            <a:pPr marL="158750" indent="0">
              <a:buNone/>
            </a:pPr>
            <a:r>
              <a:rPr lang="en-GB" dirty="0">
                <a:latin typeface="Street Corner" panose="02000400000000000000" pitchFamily="2" charset="0"/>
              </a:rPr>
              <a:t>NHS Every Mind Matters - Having good mental health helps us relax more, achieve more and enjoy our lives more. Find expert advice and practical tips to help you look after your mental health and wellbeing - </a:t>
            </a:r>
            <a:r>
              <a:rPr lang="en-GB" dirty="0">
                <a:latin typeface="Street Corner" panose="02000400000000000000" pitchFamily="2" charset="0"/>
                <a:hlinkClick r:id="rId9"/>
              </a:rPr>
              <a:t>https://www.nhs.uk/oneyou/every-mind-matters/</a:t>
            </a:r>
            <a:endParaRPr lang="en-GB" dirty="0">
              <a:latin typeface="Street Corner" panose="02000400000000000000" pitchFamily="2" charset="0"/>
            </a:endParaRPr>
          </a:p>
          <a:p>
            <a:pPr marL="158750" indent="0">
              <a:buNone/>
            </a:pPr>
            <a:endParaRPr lang="en-GB" dirty="0"/>
          </a:p>
        </p:txBody>
      </p:sp>
    </p:spTree>
    <p:extLst>
      <p:ext uri="{BB962C8B-B14F-4D97-AF65-F5344CB8AC3E}">
        <p14:creationId xmlns:p14="http://schemas.microsoft.com/office/powerpoint/2010/main" val="227695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1503" y="1547985"/>
            <a:ext cx="2091381" cy="307556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6410" y="446866"/>
            <a:ext cx="4365298" cy="646331"/>
          </a:xfrm>
          <a:prstGeom prst="rect">
            <a:avLst/>
          </a:prstGeom>
          <a:noFill/>
        </p:spPr>
        <p:txBody>
          <a:bodyPr wrap="none" rtlCol="0">
            <a:spAutoFit/>
          </a:bodyPr>
          <a:lstStyle/>
          <a:p>
            <a:r>
              <a:rPr lang="en-GB" sz="3600" dirty="0">
                <a:solidFill>
                  <a:srgbClr val="003377"/>
                </a:solidFill>
                <a:latin typeface="KG Small Town Southern Girl" panose="02000505000000020004" pitchFamily="2" charset="0"/>
                <a:ea typeface="Gloria Hallelujah"/>
                <a:cs typeface="Gloria Hallelujah"/>
                <a:sym typeface="Gloria Hallelujah"/>
              </a:rPr>
              <a:t>HSE TALKING TOOLKIT </a:t>
            </a:r>
          </a:p>
        </p:txBody>
      </p:sp>
      <p:sp>
        <p:nvSpPr>
          <p:cNvPr id="4" name="TextBox 3"/>
          <p:cNvSpPr txBox="1"/>
          <p:nvPr/>
        </p:nvSpPr>
        <p:spPr>
          <a:xfrm>
            <a:off x="1249002" y="1663069"/>
            <a:ext cx="4512774" cy="2523768"/>
          </a:xfrm>
          <a:prstGeom prst="rect">
            <a:avLst/>
          </a:prstGeom>
          <a:noFill/>
        </p:spPr>
        <p:txBody>
          <a:bodyPr wrap="none" rtlCol="0">
            <a:spAutoFit/>
          </a:bodyPr>
          <a:lstStyle/>
          <a:p>
            <a:r>
              <a:rPr lang="en-GB" sz="2400" dirty="0">
                <a:solidFill>
                  <a:srgbClr val="003377"/>
                </a:solidFill>
                <a:latin typeface="Street Corner" panose="02000400000000000000" pitchFamily="2" charset="0"/>
                <a:ea typeface="Gloria Hallelujah"/>
                <a:cs typeface="Gloria Hallelujah"/>
                <a:sym typeface="Gloria Hallelujah"/>
              </a:rPr>
              <a:t>Conversation 1 – Demands</a:t>
            </a:r>
          </a:p>
          <a:p>
            <a:r>
              <a:rPr lang="en-GB" sz="2400" dirty="0">
                <a:solidFill>
                  <a:srgbClr val="003377"/>
                </a:solidFill>
                <a:latin typeface="Street Corner" panose="02000400000000000000" pitchFamily="2" charset="0"/>
                <a:ea typeface="Gloria Hallelujah"/>
                <a:cs typeface="Gloria Hallelujah"/>
                <a:sym typeface="Gloria Hallelujah"/>
              </a:rPr>
              <a:t>Conversation 2 – Control</a:t>
            </a:r>
          </a:p>
          <a:p>
            <a:r>
              <a:rPr lang="en-GB" sz="2400" dirty="0">
                <a:solidFill>
                  <a:srgbClr val="003377"/>
                </a:solidFill>
                <a:latin typeface="Street Corner" panose="02000400000000000000" pitchFamily="2" charset="0"/>
                <a:ea typeface="Gloria Hallelujah"/>
                <a:cs typeface="Gloria Hallelujah"/>
                <a:sym typeface="Gloria Hallelujah"/>
              </a:rPr>
              <a:t>Conversation 3 – Support</a:t>
            </a:r>
          </a:p>
          <a:p>
            <a:r>
              <a:rPr lang="en-GB" sz="2400" dirty="0">
                <a:solidFill>
                  <a:srgbClr val="003377"/>
                </a:solidFill>
                <a:latin typeface="Street Corner" panose="02000400000000000000" pitchFamily="2" charset="0"/>
                <a:ea typeface="Gloria Hallelujah"/>
                <a:cs typeface="Gloria Hallelujah"/>
                <a:sym typeface="Gloria Hallelujah"/>
              </a:rPr>
              <a:t>Conversation 4 – Relationships</a:t>
            </a:r>
          </a:p>
          <a:p>
            <a:r>
              <a:rPr lang="en-GB" sz="2400" dirty="0">
                <a:solidFill>
                  <a:srgbClr val="003377"/>
                </a:solidFill>
                <a:latin typeface="Street Corner" panose="02000400000000000000" pitchFamily="2" charset="0"/>
                <a:ea typeface="Gloria Hallelujah"/>
                <a:cs typeface="Gloria Hallelujah"/>
                <a:sym typeface="Gloria Hallelujah"/>
              </a:rPr>
              <a:t>Conversation 5 – Role</a:t>
            </a:r>
          </a:p>
          <a:p>
            <a:r>
              <a:rPr lang="en-GB" sz="2400" dirty="0">
                <a:solidFill>
                  <a:srgbClr val="003377"/>
                </a:solidFill>
                <a:latin typeface="Street Corner" panose="02000400000000000000" pitchFamily="2" charset="0"/>
                <a:ea typeface="Gloria Hallelujah"/>
                <a:cs typeface="Gloria Hallelujah"/>
                <a:sym typeface="Gloria Hallelujah"/>
              </a:rPr>
              <a:t>Conversation 6 – Change</a:t>
            </a:r>
          </a:p>
          <a:p>
            <a:endParaRPr lang="en-GB" dirty="0">
              <a:latin typeface="Street Corner" panose="02000400000000000000" pitchFamily="2" charset="0"/>
            </a:endParaRPr>
          </a:p>
        </p:txBody>
      </p:sp>
      <p:sp>
        <p:nvSpPr>
          <p:cNvPr id="2" name="TextBox 1"/>
          <p:cNvSpPr txBox="1"/>
          <p:nvPr/>
        </p:nvSpPr>
        <p:spPr>
          <a:xfrm>
            <a:off x="486410" y="1093197"/>
            <a:ext cx="6037958" cy="523220"/>
          </a:xfrm>
          <a:prstGeom prst="rect">
            <a:avLst/>
          </a:prstGeom>
          <a:noFill/>
        </p:spPr>
        <p:txBody>
          <a:bodyPr wrap="square" rtlCol="0">
            <a:spAutoFit/>
          </a:bodyPr>
          <a:lstStyle/>
          <a:p>
            <a:r>
              <a:rPr lang="en-GB" dirty="0">
                <a:solidFill>
                  <a:srgbClr val="013378"/>
                </a:solidFill>
                <a:latin typeface="Street Corner" panose="02000400000000000000" pitchFamily="2" charset="0"/>
              </a:rPr>
              <a:t>The law requires all employers to assess the risk of work-related stress and to put steps in place to tackle those risks. </a:t>
            </a:r>
            <a:endParaRPr lang="en-GB" dirty="0">
              <a:solidFill>
                <a:srgbClr val="013378"/>
              </a:solidFill>
            </a:endParaRPr>
          </a:p>
        </p:txBody>
      </p:sp>
      <p:sp>
        <p:nvSpPr>
          <p:cNvPr id="5" name="TextBox 4"/>
          <p:cNvSpPr txBox="1"/>
          <p:nvPr/>
        </p:nvSpPr>
        <p:spPr>
          <a:xfrm>
            <a:off x="486410" y="4100325"/>
            <a:ext cx="6285093" cy="523220"/>
          </a:xfrm>
          <a:prstGeom prst="rect">
            <a:avLst/>
          </a:prstGeom>
          <a:noFill/>
        </p:spPr>
        <p:txBody>
          <a:bodyPr wrap="square" rtlCol="0">
            <a:spAutoFit/>
          </a:bodyPr>
          <a:lstStyle/>
          <a:p>
            <a:r>
              <a:rPr lang="en-GB" dirty="0">
                <a:solidFill>
                  <a:srgbClr val="013378"/>
                </a:solidFill>
                <a:latin typeface="Street Corner" panose="02000400000000000000" pitchFamily="2" charset="0"/>
              </a:rPr>
              <a:t>The Talking Toolkit can form part of an organisation’s response but should not be used in isolation as the employer’s only measure to prevent stress.</a:t>
            </a:r>
            <a:endParaRPr lang="en-GB" b="1" dirty="0">
              <a:solidFill>
                <a:srgbClr val="013378"/>
              </a:solidFill>
              <a:latin typeface="Street Corner" panose="02000400000000000000" pitchFamily="2" charset="0"/>
            </a:endParaRPr>
          </a:p>
        </p:txBody>
      </p:sp>
      <p:pic>
        <p:nvPicPr>
          <p:cNvPr id="7" name="Google Shape;38;p7"/>
          <p:cNvPicPr preferRelativeResize="0">
            <a:picLocks noChangeAspect="1"/>
          </p:cNvPicPr>
          <p:nvPr/>
        </p:nvPicPr>
        <p:blipFill rotWithShape="1">
          <a:blip r:embed="rId4">
            <a:alphaModFix/>
          </a:blip>
          <a:srcRect r="487"/>
          <a:stretch/>
        </p:blipFill>
        <p:spPr>
          <a:xfrm>
            <a:off x="6414447" y="154422"/>
            <a:ext cx="2565623" cy="615610"/>
          </a:xfrm>
          <a:prstGeom prst="rect">
            <a:avLst/>
          </a:prstGeom>
          <a:noFill/>
          <a:ln>
            <a:noFill/>
          </a:ln>
        </p:spPr>
      </p:pic>
    </p:spTree>
    <p:extLst>
      <p:ext uri="{BB962C8B-B14F-4D97-AF65-F5344CB8AC3E}">
        <p14:creationId xmlns:p14="http://schemas.microsoft.com/office/powerpoint/2010/main" val="184788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r="8306"/>
          <a:stretch/>
        </p:blipFill>
        <p:spPr>
          <a:xfrm>
            <a:off x="0" y="0"/>
            <a:ext cx="5869460" cy="5143500"/>
          </a:xfrm>
          <a:prstGeom prst="rect">
            <a:avLst/>
          </a:prstGeom>
        </p:spPr>
      </p:pic>
      <p:sp>
        <p:nvSpPr>
          <p:cNvPr id="3" name="TextBox 2"/>
          <p:cNvSpPr txBox="1"/>
          <p:nvPr/>
        </p:nvSpPr>
        <p:spPr>
          <a:xfrm>
            <a:off x="5955323" y="1294477"/>
            <a:ext cx="3188677" cy="2554545"/>
          </a:xfrm>
          <a:prstGeom prst="rect">
            <a:avLst/>
          </a:prstGeom>
          <a:noFill/>
        </p:spPr>
        <p:txBody>
          <a:bodyPr wrap="square" rtlCol="0">
            <a:spAutoFit/>
          </a:bodyPr>
          <a:lstStyle/>
          <a:p>
            <a:r>
              <a:rPr lang="en-GB" sz="4000" dirty="0">
                <a:solidFill>
                  <a:srgbClr val="013378"/>
                </a:solidFill>
                <a:latin typeface="KG Small Town Southern Girl" panose="02000505000000020004" pitchFamily="2" charset="0"/>
                <a:ea typeface="Dosis"/>
                <a:cs typeface="Dosis"/>
                <a:sym typeface="Dosis"/>
              </a:rPr>
              <a:t>Working from home: </a:t>
            </a:r>
          </a:p>
          <a:p>
            <a:r>
              <a:rPr lang="en-GB" sz="4000" dirty="0">
                <a:solidFill>
                  <a:srgbClr val="013378"/>
                </a:solidFill>
                <a:latin typeface="KG Small Town Southern Girl" panose="02000505000000020004" pitchFamily="2" charset="0"/>
                <a:ea typeface="Dosis"/>
                <a:cs typeface="Dosis"/>
                <a:sym typeface="Dosis"/>
              </a:rPr>
              <a:t>a Wellness Action Plan</a:t>
            </a:r>
            <a:endParaRPr lang="en-GB" sz="1100" dirty="0">
              <a:solidFill>
                <a:srgbClr val="013378"/>
              </a:solidFill>
            </a:endParaRPr>
          </a:p>
        </p:txBody>
      </p:sp>
      <p:pic>
        <p:nvPicPr>
          <p:cNvPr id="4" name="Picture 3"/>
          <p:cNvPicPr>
            <a:picLocks noChangeAspect="1"/>
          </p:cNvPicPr>
          <p:nvPr/>
        </p:nvPicPr>
        <p:blipFill>
          <a:blip r:embed="rId4"/>
          <a:stretch>
            <a:fillRect/>
          </a:stretch>
        </p:blipFill>
        <p:spPr>
          <a:xfrm>
            <a:off x="7389341" y="4212593"/>
            <a:ext cx="1754659" cy="930907"/>
          </a:xfrm>
          <a:prstGeom prst="rect">
            <a:avLst/>
          </a:prstGeom>
        </p:spPr>
      </p:pic>
    </p:spTree>
    <p:extLst>
      <p:ext uri="{BB962C8B-B14F-4D97-AF65-F5344CB8AC3E}">
        <p14:creationId xmlns:p14="http://schemas.microsoft.com/office/powerpoint/2010/main" val="120491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4"/>
          <p:cNvSpPr txBox="1"/>
          <p:nvPr/>
        </p:nvSpPr>
        <p:spPr>
          <a:xfrm>
            <a:off x="236323" y="134868"/>
            <a:ext cx="4003590" cy="1174264"/>
          </a:xfrm>
          <a:prstGeom prst="rect">
            <a:avLst/>
          </a:prstGeom>
          <a:noFill/>
          <a:ln>
            <a:noFill/>
          </a:ln>
        </p:spPr>
        <p:txBody>
          <a:bodyPr spcFirstLastPara="1" wrap="square" lIns="91425" tIns="0" rIns="91425" bIns="0" anchor="b" anchorCtr="0">
            <a:noAutofit/>
          </a:bodyPr>
          <a:lstStyle/>
          <a:p>
            <a:pPr marL="0" lvl="0" indent="0" algn="l" rtl="0">
              <a:lnSpc>
                <a:spcPct val="60000"/>
              </a:lnSpc>
              <a:spcBef>
                <a:spcPts val="0"/>
              </a:spcBef>
              <a:spcAft>
                <a:spcPts val="0"/>
              </a:spcAft>
              <a:buNone/>
            </a:pPr>
            <a:r>
              <a:rPr lang="en" sz="4000" dirty="0">
                <a:solidFill>
                  <a:srgbClr val="003377"/>
                </a:solidFill>
                <a:latin typeface="KG Small Town Southern Girl" panose="02000505000000020004" pitchFamily="2" charset="0"/>
                <a:ea typeface="Gloria Hallelujah"/>
                <a:cs typeface="Gloria Hallelujah"/>
                <a:sym typeface="Gloria Hallelujah"/>
              </a:rPr>
              <a:t>Creating a mentally healthy workplace</a:t>
            </a:r>
            <a:endParaRPr sz="4000" dirty="0">
              <a:solidFill>
                <a:srgbClr val="003377"/>
              </a:solidFill>
              <a:latin typeface="KG Small Town Southern Girl" panose="02000505000000020004" pitchFamily="2" charset="0"/>
              <a:ea typeface="Gloria Hallelujah"/>
              <a:cs typeface="Gloria Hallelujah"/>
              <a:sym typeface="Gloria Hallelujah"/>
            </a:endParaRPr>
          </a:p>
        </p:txBody>
      </p:sp>
      <p:sp>
        <p:nvSpPr>
          <p:cNvPr id="298" name="Google Shape;298;p34"/>
          <p:cNvSpPr/>
          <p:nvPr/>
        </p:nvSpPr>
        <p:spPr>
          <a:xfrm rot="1643615">
            <a:off x="-1944691" y="4389462"/>
            <a:ext cx="9321675" cy="1241100"/>
          </a:xfrm>
          <a:custGeom>
            <a:avLst/>
            <a:gdLst/>
            <a:ahLst/>
            <a:cxnLst/>
            <a:rect l="l" t="t" r="r" b="b"/>
            <a:pathLst>
              <a:path w="372867" h="49644" extrusionOk="0">
                <a:moveTo>
                  <a:pt x="0" y="15914"/>
                </a:moveTo>
                <a:cubicBezTo>
                  <a:pt x="16711" y="18699"/>
                  <a:pt x="33821" y="13810"/>
                  <a:pt x="50704" y="12403"/>
                </a:cubicBezTo>
                <a:cubicBezTo>
                  <a:pt x="73084" y="10538"/>
                  <a:pt x="96102" y="10864"/>
                  <a:pt x="117984" y="15914"/>
                </a:cubicBezTo>
                <a:cubicBezTo>
                  <a:pt x="128730" y="18394"/>
                  <a:pt x="142366" y="20017"/>
                  <a:pt x="148211" y="29370"/>
                </a:cubicBezTo>
                <a:cubicBezTo>
                  <a:pt x="155488" y="41013"/>
                  <a:pt x="120476" y="56239"/>
                  <a:pt x="110768" y="46531"/>
                </a:cubicBezTo>
                <a:cubicBezTo>
                  <a:pt x="108687" y="44450"/>
                  <a:pt x="109549" y="40688"/>
                  <a:pt x="109793" y="37755"/>
                </a:cubicBezTo>
                <a:cubicBezTo>
                  <a:pt x="110581" y="28296"/>
                  <a:pt x="114927" y="18830"/>
                  <a:pt x="121104" y="11623"/>
                </a:cubicBezTo>
                <a:cubicBezTo>
                  <a:pt x="129578" y="1737"/>
                  <a:pt x="147131" y="8397"/>
                  <a:pt x="160107" y="9478"/>
                </a:cubicBezTo>
                <a:cubicBezTo>
                  <a:pt x="183376" y="11417"/>
                  <a:pt x="206813" y="13275"/>
                  <a:pt x="230117" y="11818"/>
                </a:cubicBezTo>
                <a:cubicBezTo>
                  <a:pt x="252126" y="10442"/>
                  <a:pt x="274452" y="10705"/>
                  <a:pt x="296032" y="6163"/>
                </a:cubicBezTo>
                <a:cubicBezTo>
                  <a:pt x="321095" y="888"/>
                  <a:pt x="349959" y="-4706"/>
                  <a:pt x="372867" y="6748"/>
                </a:cubicBezTo>
              </a:path>
            </a:pathLst>
          </a:custGeom>
          <a:noFill/>
          <a:ln w="76200" cap="flat" cmpd="sng">
            <a:solidFill>
              <a:srgbClr val="003377"/>
            </a:solidFill>
            <a:prstDash val="solid"/>
            <a:round/>
            <a:headEnd type="none" w="med" len="med"/>
            <a:tailEnd type="none" w="med" len="med"/>
          </a:ln>
        </p:spPr>
      </p:sp>
      <p:sp>
        <p:nvSpPr>
          <p:cNvPr id="2" name="TextBox 1"/>
          <p:cNvSpPr txBox="1"/>
          <p:nvPr/>
        </p:nvSpPr>
        <p:spPr>
          <a:xfrm>
            <a:off x="236323" y="1432699"/>
            <a:ext cx="8685256" cy="3539430"/>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13378"/>
                </a:solidFill>
                <a:latin typeface="Street Corner" panose="02000400000000000000" pitchFamily="2" charset="0"/>
              </a:rPr>
              <a:t>Promote wellbeing at work</a:t>
            </a:r>
          </a:p>
          <a:p>
            <a:pPr marL="285750" indent="-285750">
              <a:buFont typeface="Arial" panose="020B0604020202020204" pitchFamily="34" charset="0"/>
              <a:buChar char="•"/>
            </a:pPr>
            <a:r>
              <a:rPr lang="en-GB" sz="1800" dirty="0">
                <a:solidFill>
                  <a:srgbClr val="013378"/>
                </a:solidFill>
                <a:latin typeface="Street Corner" panose="02000400000000000000" pitchFamily="2" charset="0"/>
              </a:rPr>
              <a:t>Equip managers and staff with the skills to support themselves and others</a:t>
            </a:r>
          </a:p>
          <a:p>
            <a:pPr marL="285750" indent="-285750">
              <a:buFont typeface="Arial" panose="020B0604020202020204" pitchFamily="34" charset="0"/>
              <a:buChar char="•"/>
            </a:pPr>
            <a:r>
              <a:rPr lang="en-GB" sz="1800" dirty="0">
                <a:solidFill>
                  <a:srgbClr val="013378"/>
                </a:solidFill>
                <a:latin typeface="Street Corner" panose="02000400000000000000" pitchFamily="2" charset="0"/>
              </a:rPr>
              <a:t>Provide information about - or access to - support</a:t>
            </a:r>
          </a:p>
          <a:p>
            <a:endParaRPr lang="en-GB" sz="2400" dirty="0">
              <a:solidFill>
                <a:srgbClr val="013378"/>
              </a:solidFill>
              <a:latin typeface="KG Small Town Southern Girl" panose="02000505000000020004" pitchFamily="2" charset="0"/>
            </a:endParaRPr>
          </a:p>
          <a:p>
            <a:pPr algn="r"/>
            <a:r>
              <a:rPr lang="en-GB" sz="2400" dirty="0">
                <a:solidFill>
                  <a:srgbClr val="013378"/>
                </a:solidFill>
                <a:latin typeface="KG Small Town Southern Girl" panose="02000505000000020004" pitchFamily="2" charset="0"/>
              </a:rPr>
              <a:t>Training options for your workplace:</a:t>
            </a:r>
          </a:p>
          <a:p>
            <a:pPr algn="r"/>
            <a:r>
              <a:rPr lang="en-GB" sz="1800" dirty="0">
                <a:solidFill>
                  <a:srgbClr val="013378"/>
                </a:solidFill>
                <a:latin typeface="Street Corner" panose="02000400000000000000" pitchFamily="2" charset="0"/>
              </a:rPr>
              <a:t>Become a Mental Health First Aider</a:t>
            </a:r>
          </a:p>
          <a:p>
            <a:pPr algn="r"/>
            <a:r>
              <a:rPr lang="en-GB" sz="1800" dirty="0">
                <a:solidFill>
                  <a:srgbClr val="013378"/>
                </a:solidFill>
                <a:latin typeface="Street Corner" panose="02000400000000000000" pitchFamily="2" charset="0"/>
              </a:rPr>
              <a:t>Become a MH Champion</a:t>
            </a:r>
          </a:p>
          <a:p>
            <a:pPr algn="r"/>
            <a:r>
              <a:rPr lang="en-GB" sz="1800" dirty="0">
                <a:solidFill>
                  <a:srgbClr val="013378"/>
                </a:solidFill>
                <a:latin typeface="Street Corner" panose="02000400000000000000" pitchFamily="2" charset="0"/>
              </a:rPr>
              <a:t>Become Mental Health Aware</a:t>
            </a:r>
          </a:p>
          <a:p>
            <a:pPr algn="r"/>
            <a:r>
              <a:rPr lang="en-GB" sz="1800" dirty="0">
                <a:solidFill>
                  <a:srgbClr val="013378"/>
                </a:solidFill>
                <a:latin typeface="Street Corner" panose="02000400000000000000" pitchFamily="2" charset="0"/>
              </a:rPr>
              <a:t>Managers Training</a:t>
            </a:r>
          </a:p>
          <a:p>
            <a:pPr algn="r"/>
            <a:r>
              <a:rPr lang="en-GB" sz="1800" dirty="0">
                <a:solidFill>
                  <a:srgbClr val="013378"/>
                </a:solidFill>
                <a:latin typeface="Street Corner" panose="02000400000000000000" pitchFamily="2" charset="0"/>
              </a:rPr>
              <a:t>Bespoke courses and workshops</a:t>
            </a:r>
          </a:p>
          <a:p>
            <a:pPr algn="r"/>
            <a:r>
              <a:rPr lang="en-GB" sz="1800" b="1" dirty="0">
                <a:solidFill>
                  <a:srgbClr val="013378"/>
                </a:solidFill>
                <a:latin typeface="Street Corner" panose="02000400000000000000" pitchFamily="2" charset="0"/>
              </a:rPr>
              <a:t>Get in touch - training@westkentmind.org.uk</a:t>
            </a:r>
          </a:p>
          <a:p>
            <a:endParaRPr lang="en-GB" dirty="0"/>
          </a:p>
        </p:txBody>
      </p:sp>
      <p:pic>
        <p:nvPicPr>
          <p:cNvPr id="5" name="Google Shape;38;p7"/>
          <p:cNvPicPr preferRelativeResize="0">
            <a:picLocks noChangeAspect="1"/>
          </p:cNvPicPr>
          <p:nvPr/>
        </p:nvPicPr>
        <p:blipFill rotWithShape="1">
          <a:blip r:embed="rId3">
            <a:alphaModFix/>
          </a:blip>
          <a:srcRect r="487"/>
          <a:stretch/>
        </p:blipFill>
        <p:spPr>
          <a:xfrm>
            <a:off x="6414447" y="154422"/>
            <a:ext cx="2565623" cy="615610"/>
          </a:xfrm>
          <a:prstGeom prst="rect">
            <a:avLst/>
          </a:prstGeom>
          <a:noFill/>
          <a:ln>
            <a:noFill/>
          </a:ln>
        </p:spPr>
      </p:pic>
    </p:spTree>
    <p:extLst>
      <p:ext uri="{BB962C8B-B14F-4D97-AF65-F5344CB8AC3E}">
        <p14:creationId xmlns:p14="http://schemas.microsoft.com/office/powerpoint/2010/main" val="1858398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4" name="Oval 3"/>
          <p:cNvSpPr/>
          <p:nvPr/>
        </p:nvSpPr>
        <p:spPr>
          <a:xfrm>
            <a:off x="191068" y="341195"/>
            <a:ext cx="1392072" cy="1405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6E368C"/>
                </a:solidFill>
                <a:latin typeface="Street Corner Bold" panose="02000400000000000000" pitchFamily="2" charset="0"/>
              </a:rPr>
              <a:t>Wellbeing events</a:t>
            </a:r>
          </a:p>
        </p:txBody>
      </p:sp>
      <p:sp>
        <p:nvSpPr>
          <p:cNvPr id="8" name="Oval 7"/>
          <p:cNvSpPr/>
          <p:nvPr/>
        </p:nvSpPr>
        <p:spPr>
          <a:xfrm>
            <a:off x="1830822" y="873457"/>
            <a:ext cx="1392072" cy="1405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6E368C"/>
                </a:solidFill>
                <a:latin typeface="Street Corner Bold" panose="02000400000000000000" pitchFamily="2" charset="0"/>
              </a:rPr>
              <a:t>Keynote speakers</a:t>
            </a:r>
          </a:p>
        </p:txBody>
      </p:sp>
      <p:grpSp>
        <p:nvGrpSpPr>
          <p:cNvPr id="6" name="Group 5"/>
          <p:cNvGrpSpPr/>
          <p:nvPr/>
        </p:nvGrpSpPr>
        <p:grpSpPr>
          <a:xfrm>
            <a:off x="6887696" y="341195"/>
            <a:ext cx="1733266" cy="1405718"/>
            <a:chOff x="887104" y="2090961"/>
            <a:chExt cx="1733266" cy="1405718"/>
          </a:xfrm>
        </p:grpSpPr>
        <p:sp>
          <p:nvSpPr>
            <p:cNvPr id="9" name="Oval 8"/>
            <p:cNvSpPr/>
            <p:nvPr/>
          </p:nvSpPr>
          <p:spPr>
            <a:xfrm>
              <a:off x="887104" y="2090961"/>
              <a:ext cx="1392072" cy="1405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dirty="0">
                <a:solidFill>
                  <a:srgbClr val="6E368C"/>
                </a:solidFill>
                <a:latin typeface="Street Corner Bold" panose="02000400000000000000" pitchFamily="2" charset="0"/>
              </a:endParaRPr>
            </a:p>
          </p:txBody>
        </p:sp>
        <p:sp>
          <p:nvSpPr>
            <p:cNvPr id="5" name="TextBox 4"/>
            <p:cNvSpPr txBox="1"/>
            <p:nvPr/>
          </p:nvSpPr>
          <p:spPr>
            <a:xfrm>
              <a:off x="1091821" y="2532210"/>
              <a:ext cx="1528549" cy="523220"/>
            </a:xfrm>
            <a:prstGeom prst="rect">
              <a:avLst/>
            </a:prstGeom>
            <a:noFill/>
          </p:spPr>
          <p:txBody>
            <a:bodyPr wrap="square" rtlCol="0">
              <a:spAutoFit/>
            </a:bodyPr>
            <a:lstStyle/>
            <a:p>
              <a:r>
                <a:rPr lang="en-GB" dirty="0">
                  <a:solidFill>
                    <a:srgbClr val="6E368C"/>
                  </a:solidFill>
                  <a:latin typeface="Street Corner Bold" panose="02000400000000000000" pitchFamily="2" charset="0"/>
                </a:rPr>
                <a:t>Self care workshops</a:t>
              </a:r>
            </a:p>
          </p:txBody>
        </p:sp>
      </p:grpSp>
      <p:sp>
        <p:nvSpPr>
          <p:cNvPr id="12" name="Oval 11"/>
          <p:cNvSpPr/>
          <p:nvPr/>
        </p:nvSpPr>
        <p:spPr>
          <a:xfrm>
            <a:off x="3539382" y="341195"/>
            <a:ext cx="1392072" cy="1405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6E368C"/>
                </a:solidFill>
                <a:latin typeface="Street Corner Bold" panose="02000400000000000000" pitchFamily="2" charset="0"/>
              </a:rPr>
              <a:t>Mental Health First Aiders</a:t>
            </a:r>
          </a:p>
        </p:txBody>
      </p:sp>
      <p:sp>
        <p:nvSpPr>
          <p:cNvPr id="13" name="Oval 12"/>
          <p:cNvSpPr/>
          <p:nvPr/>
        </p:nvSpPr>
        <p:spPr>
          <a:xfrm>
            <a:off x="5179136" y="873457"/>
            <a:ext cx="1392072" cy="1405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6E368C"/>
                </a:solidFill>
                <a:latin typeface="Street Corner Bold" panose="02000400000000000000" pitchFamily="2" charset="0"/>
              </a:rPr>
              <a:t>Mentoring for MH First Aiders</a:t>
            </a:r>
          </a:p>
        </p:txBody>
      </p:sp>
      <p:sp>
        <p:nvSpPr>
          <p:cNvPr id="14" name="Oval 13"/>
          <p:cNvSpPr/>
          <p:nvPr/>
        </p:nvSpPr>
        <p:spPr>
          <a:xfrm>
            <a:off x="218363" y="2159466"/>
            <a:ext cx="1392072" cy="1405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6E368C"/>
                </a:solidFill>
                <a:latin typeface="Street Corner Bold" panose="02000400000000000000" pitchFamily="2" charset="0"/>
              </a:rPr>
              <a:t>Bespoke training for client support teams</a:t>
            </a:r>
          </a:p>
        </p:txBody>
      </p:sp>
      <p:sp>
        <p:nvSpPr>
          <p:cNvPr id="16" name="Oval 15"/>
          <p:cNvSpPr/>
          <p:nvPr/>
        </p:nvSpPr>
        <p:spPr>
          <a:xfrm>
            <a:off x="6328363" y="2357356"/>
            <a:ext cx="2624568" cy="2415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6E368C"/>
                </a:solidFill>
                <a:latin typeface="Street Corner Bold" panose="02000400000000000000" pitchFamily="2" charset="0"/>
              </a:rPr>
              <a:t>…and feel more equipped to support their clients and each other</a:t>
            </a:r>
          </a:p>
        </p:txBody>
      </p:sp>
      <p:sp>
        <p:nvSpPr>
          <p:cNvPr id="17" name="Oval 16"/>
          <p:cNvSpPr/>
          <p:nvPr/>
        </p:nvSpPr>
        <p:spPr>
          <a:xfrm>
            <a:off x="1804092" y="2862325"/>
            <a:ext cx="1392072" cy="1405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6E368C"/>
                </a:solidFill>
                <a:latin typeface="Street Corner Bold" panose="02000400000000000000" pitchFamily="2" charset="0"/>
              </a:rPr>
              <a:t>Mental Health for Managers training</a:t>
            </a:r>
          </a:p>
        </p:txBody>
      </p:sp>
      <p:sp>
        <p:nvSpPr>
          <p:cNvPr id="19" name="Oval 18"/>
          <p:cNvSpPr/>
          <p:nvPr/>
        </p:nvSpPr>
        <p:spPr>
          <a:xfrm>
            <a:off x="3539382" y="2357356"/>
            <a:ext cx="2450186" cy="24156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rgbClr val="6E368C"/>
                </a:solidFill>
                <a:latin typeface="Street Corner Bold" panose="02000400000000000000" pitchFamily="2" charset="0"/>
              </a:rPr>
              <a:t>Staff feel supported…</a:t>
            </a:r>
          </a:p>
        </p:txBody>
      </p:sp>
    </p:spTree>
    <p:extLst>
      <p:ext uri="{BB962C8B-B14F-4D97-AF65-F5344CB8AC3E}">
        <p14:creationId xmlns:p14="http://schemas.microsoft.com/office/powerpoint/2010/main" val="1224031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3"/>
          <p:cNvSpPr txBox="1"/>
          <p:nvPr/>
        </p:nvSpPr>
        <p:spPr>
          <a:xfrm>
            <a:off x="333073" y="504825"/>
            <a:ext cx="5191590" cy="695325"/>
          </a:xfrm>
          <a:prstGeom prst="rect">
            <a:avLst/>
          </a:prstGeom>
          <a:noFill/>
          <a:ln>
            <a:noFill/>
          </a:ln>
        </p:spPr>
        <p:txBody>
          <a:bodyPr spcFirstLastPara="1" wrap="square" lIns="91425" tIns="0" rIns="91425" bIns="0" anchor="t" anchorCtr="0">
            <a:noAutofit/>
          </a:bodyPr>
          <a:lstStyle/>
          <a:p>
            <a:pPr marL="0" lvl="0" indent="0" algn="l" rtl="0">
              <a:lnSpc>
                <a:spcPct val="60000"/>
              </a:lnSpc>
              <a:spcBef>
                <a:spcPts val="0"/>
              </a:spcBef>
              <a:spcAft>
                <a:spcPts val="0"/>
              </a:spcAft>
              <a:buNone/>
            </a:pPr>
            <a:r>
              <a:rPr lang="en-GB" sz="5400" dirty="0">
                <a:solidFill>
                  <a:srgbClr val="002060"/>
                </a:solidFill>
                <a:latin typeface="KG Small Town Southern Girl" panose="02000505000000020004" pitchFamily="2" charset="0"/>
                <a:ea typeface="Gloria Hallelujah"/>
                <a:cs typeface="Gloria Hallelujah"/>
                <a:sym typeface="Gloria Hallelujah"/>
              </a:rPr>
              <a:t>S</a:t>
            </a:r>
            <a:r>
              <a:rPr lang="en" sz="5400" dirty="0">
                <a:solidFill>
                  <a:srgbClr val="002060"/>
                </a:solidFill>
                <a:latin typeface="KG Small Town Southern Girl" panose="02000505000000020004" pitchFamily="2" charset="0"/>
                <a:ea typeface="Gloria Hallelujah"/>
                <a:cs typeface="Gloria Hallelujah"/>
                <a:sym typeface="Gloria Hallelujah"/>
              </a:rPr>
              <a:t>elf care</a:t>
            </a:r>
          </a:p>
        </p:txBody>
      </p:sp>
      <p:sp>
        <p:nvSpPr>
          <p:cNvPr id="84" name="Google Shape;84;p13"/>
          <p:cNvSpPr/>
          <p:nvPr/>
        </p:nvSpPr>
        <p:spPr>
          <a:xfrm>
            <a:off x="5004795" y="1114191"/>
            <a:ext cx="5007456" cy="4450579"/>
          </a:xfrm>
          <a:custGeom>
            <a:avLst/>
            <a:gdLst/>
            <a:ahLst/>
            <a:cxnLst/>
            <a:rect l="l" t="t" r="r" b="b"/>
            <a:pathLst>
              <a:path w="185187" h="164821" extrusionOk="0">
                <a:moveTo>
                  <a:pt x="185187" y="0"/>
                </a:moveTo>
                <a:cubicBezTo>
                  <a:pt x="169952" y="7617"/>
                  <a:pt x="154690" y="15454"/>
                  <a:pt x="138532" y="20842"/>
                </a:cubicBezTo>
                <a:cubicBezTo>
                  <a:pt x="118261" y="27602"/>
                  <a:pt x="96281" y="28241"/>
                  <a:pt x="76007" y="34991"/>
                </a:cubicBezTo>
                <a:cubicBezTo>
                  <a:pt x="66682" y="38096"/>
                  <a:pt x="61054" y="47955"/>
                  <a:pt x="52488" y="52773"/>
                </a:cubicBezTo>
                <a:cubicBezTo>
                  <a:pt x="41787" y="58791"/>
                  <a:pt x="25565" y="54588"/>
                  <a:pt x="17306" y="63672"/>
                </a:cubicBezTo>
                <a:cubicBezTo>
                  <a:pt x="10610" y="71037"/>
                  <a:pt x="9462" y="84291"/>
                  <a:pt x="13673" y="93310"/>
                </a:cubicBezTo>
                <a:cubicBezTo>
                  <a:pt x="17073" y="100593"/>
                  <a:pt x="25184" y="106918"/>
                  <a:pt x="24381" y="114916"/>
                </a:cubicBezTo>
                <a:cubicBezTo>
                  <a:pt x="23450" y="124187"/>
                  <a:pt x="4132" y="121296"/>
                  <a:pt x="862" y="130021"/>
                </a:cubicBezTo>
                <a:cubicBezTo>
                  <a:pt x="-3740" y="142302"/>
                  <a:pt x="11340" y="154336"/>
                  <a:pt x="19218" y="164821"/>
                </a:cubicBezTo>
              </a:path>
            </a:pathLst>
          </a:custGeom>
          <a:noFill/>
          <a:ln w="76200" cap="flat" cmpd="sng">
            <a:solidFill>
              <a:srgbClr val="FFCC00"/>
            </a:solidFill>
            <a:prstDash val="solid"/>
            <a:round/>
            <a:headEnd type="none" w="med" len="med"/>
            <a:tailEnd type="none" w="med" len="med"/>
          </a:ln>
        </p:spPr>
      </p:sp>
      <p:pic>
        <p:nvPicPr>
          <p:cNvPr id="6" name="Picture 5">
            <a:extLst>
              <a:ext uri="{FF2B5EF4-FFF2-40B4-BE49-F238E27FC236}">
                <a16:creationId xmlns:a16="http://schemas.microsoft.com/office/drawing/2014/main" id="{90287DB7-842A-4C75-8EA1-F040F6BF03AC}"/>
              </a:ext>
            </a:extLst>
          </p:cNvPr>
          <p:cNvPicPr>
            <a:picLocks noChangeAspect="1"/>
          </p:cNvPicPr>
          <p:nvPr/>
        </p:nvPicPr>
        <p:blipFill rotWithShape="1">
          <a:blip r:embed="rId3"/>
          <a:srcRect l="15545" r="11775"/>
          <a:stretch/>
        </p:blipFill>
        <p:spPr>
          <a:xfrm>
            <a:off x="2928868" y="2339683"/>
            <a:ext cx="1272520" cy="1326248"/>
          </a:xfrm>
          <a:prstGeom prst="rect">
            <a:avLst/>
          </a:prstGeom>
        </p:spPr>
      </p:pic>
      <p:pic>
        <p:nvPicPr>
          <p:cNvPr id="1030" name="Picture 6" descr="Image result for headspac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216" y="3676431"/>
            <a:ext cx="3007491" cy="1467069"/>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1657" y="1120606"/>
            <a:ext cx="2101208" cy="2218874"/>
          </a:xfrm>
          <a:prstGeom prst="rect">
            <a:avLst/>
          </a:prstGeom>
        </p:spPr>
      </p:pic>
      <p:pic>
        <p:nvPicPr>
          <p:cNvPr id="9" name="Picture 8"/>
          <p:cNvPicPr>
            <a:picLocks noChangeAspect="1"/>
          </p:cNvPicPr>
          <p:nvPr/>
        </p:nvPicPr>
        <p:blipFill>
          <a:blip r:embed="rId6"/>
          <a:stretch>
            <a:fillRect/>
          </a:stretch>
        </p:blipFill>
        <p:spPr>
          <a:xfrm>
            <a:off x="5945832" y="2861186"/>
            <a:ext cx="2829910" cy="1609490"/>
          </a:xfrm>
          <a:prstGeom prst="rect">
            <a:avLst/>
          </a:prstGeom>
        </p:spPr>
      </p:pic>
      <p:pic>
        <p:nvPicPr>
          <p:cNvPr id="2" name="Picture 2" descr="https://www.actionforhappiness.org/umbraco/ImageGen.ashx?image=/media/526724/great_dream_summary_for_keys_homepage_mid_res.jpg&amp;format=jpg&amp;compression=80&amp;width=420&amp;height=280&amp;constrain=tru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63428" y="273262"/>
            <a:ext cx="2482734" cy="1853775"/>
          </a:xfrm>
          <a:prstGeom prst="rect">
            <a:avLst/>
          </a:prstGeom>
          <a:noFill/>
          <a:extLst>
            <a:ext uri="{909E8E84-426E-40DD-AFC4-6F175D3DCCD1}">
              <a14:hiddenFill xmlns:a14="http://schemas.microsoft.com/office/drawing/2010/main">
                <a:solidFill>
                  <a:srgbClr val="FFFFFF"/>
                </a:solidFill>
              </a14:hiddenFill>
            </a:ext>
          </a:extLst>
        </p:spPr>
      </p:pic>
      <p:pic>
        <p:nvPicPr>
          <p:cNvPr id="10" name="Google Shape;38;p7"/>
          <p:cNvPicPr preferRelativeResize="0">
            <a:picLocks noChangeAspect="1"/>
          </p:cNvPicPr>
          <p:nvPr/>
        </p:nvPicPr>
        <p:blipFill rotWithShape="1">
          <a:blip r:embed="rId8">
            <a:alphaModFix/>
          </a:blip>
          <a:srcRect r="487"/>
          <a:stretch/>
        </p:blipFill>
        <p:spPr>
          <a:xfrm>
            <a:off x="6414447" y="154422"/>
            <a:ext cx="2565623" cy="615610"/>
          </a:xfrm>
          <a:prstGeom prst="rect">
            <a:avLst/>
          </a:prstGeom>
          <a:noFill/>
          <a:ln>
            <a:noFill/>
          </a:ln>
        </p:spPr>
      </p:pic>
    </p:spTree>
    <p:extLst>
      <p:ext uri="{BB962C8B-B14F-4D97-AF65-F5344CB8AC3E}">
        <p14:creationId xmlns:p14="http://schemas.microsoft.com/office/powerpoint/2010/main" val="10343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3378"/>
        </a:solidFill>
        <a:effectLst/>
      </p:bgPr>
    </p:bg>
    <p:spTree>
      <p:nvGrpSpPr>
        <p:cNvPr id="1" name=""/>
        <p:cNvGrpSpPr/>
        <p:nvPr/>
      </p:nvGrpSpPr>
      <p:grpSpPr>
        <a:xfrm>
          <a:off x="0" y="0"/>
          <a:ext cx="0" cy="0"/>
          <a:chOff x="0" y="0"/>
          <a:chExt cx="0" cy="0"/>
        </a:xfrm>
      </p:grpSpPr>
      <p:sp>
        <p:nvSpPr>
          <p:cNvPr id="7" name="Rectangle 6"/>
          <p:cNvSpPr/>
          <p:nvPr/>
        </p:nvSpPr>
        <p:spPr>
          <a:xfrm>
            <a:off x="173736" y="1050249"/>
            <a:ext cx="8193269" cy="2585323"/>
          </a:xfrm>
          <a:prstGeom prst="rect">
            <a:avLst/>
          </a:prstGeom>
        </p:spPr>
        <p:txBody>
          <a:bodyPr wrap="none">
            <a:spAutoFit/>
          </a:bodyPr>
          <a:lstStyle/>
          <a:p>
            <a:r>
              <a:rPr lang="en-GB" altLang="en-US" sz="4050" dirty="0">
                <a:solidFill>
                  <a:schemeClr val="bg1"/>
                </a:solidFill>
                <a:latin typeface="Street Corner" panose="02000400000000000000" pitchFamily="2" charset="0"/>
              </a:rPr>
              <a:t>Visit: www.westkentmind.org.uk</a:t>
            </a:r>
          </a:p>
          <a:p>
            <a:r>
              <a:rPr lang="en-GB" altLang="en-US" sz="4050" dirty="0">
                <a:solidFill>
                  <a:schemeClr val="bg1"/>
                </a:solidFill>
                <a:latin typeface="Street Corner" panose="02000400000000000000" pitchFamily="2" charset="0"/>
              </a:rPr>
              <a:t>Call: 01732 744950</a:t>
            </a:r>
          </a:p>
          <a:p>
            <a:r>
              <a:rPr lang="en-GB" altLang="en-US" sz="4050" dirty="0">
                <a:solidFill>
                  <a:schemeClr val="bg1"/>
                </a:solidFill>
                <a:latin typeface="Street Corner" panose="02000400000000000000" pitchFamily="2" charset="0"/>
              </a:rPr>
              <a:t>Email: hello@westkentmind.org.uk</a:t>
            </a:r>
          </a:p>
          <a:p>
            <a:r>
              <a:rPr lang="en-GB" altLang="en-US" sz="4050" dirty="0">
                <a:solidFill>
                  <a:schemeClr val="bg1"/>
                </a:solidFill>
                <a:latin typeface="Street Corner" panose="02000400000000000000" pitchFamily="2" charset="0"/>
              </a:rPr>
              <a:t>Follow: @</a:t>
            </a:r>
            <a:r>
              <a:rPr lang="en-GB" altLang="en-US" sz="4050" dirty="0" err="1">
                <a:solidFill>
                  <a:schemeClr val="bg1"/>
                </a:solidFill>
                <a:latin typeface="Street Corner" panose="02000400000000000000" pitchFamily="2" charset="0"/>
              </a:rPr>
              <a:t>westkentmind</a:t>
            </a:r>
            <a:endParaRPr lang="en-US" altLang="en-US" sz="4050" dirty="0">
              <a:solidFill>
                <a:schemeClr val="bg1"/>
              </a:solidFill>
              <a:latin typeface="Street Corner" panose="02000400000000000000" pitchFamily="2" charset="0"/>
            </a:endParaRPr>
          </a:p>
        </p:txBody>
      </p:sp>
      <p:sp>
        <p:nvSpPr>
          <p:cNvPr id="8" name="TextBox 7"/>
          <p:cNvSpPr txBox="1"/>
          <p:nvPr/>
        </p:nvSpPr>
        <p:spPr>
          <a:xfrm>
            <a:off x="248195" y="144809"/>
            <a:ext cx="5721531" cy="784830"/>
          </a:xfrm>
          <a:prstGeom prst="rect">
            <a:avLst/>
          </a:prstGeom>
          <a:noFill/>
        </p:spPr>
        <p:txBody>
          <a:bodyPr wrap="square" rtlCol="0">
            <a:spAutoFit/>
          </a:bodyPr>
          <a:lstStyle/>
          <a:p>
            <a:r>
              <a:rPr lang="en-GB" sz="4500" dirty="0">
                <a:solidFill>
                  <a:schemeClr val="bg1"/>
                </a:solidFill>
                <a:latin typeface="KG Small Town Southern Girl" panose="02000505000000020004" pitchFamily="2" charset="0"/>
              </a:rPr>
              <a:t>Contact Us</a:t>
            </a:r>
            <a:endParaRPr lang="en-GB" sz="45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736" y="3964660"/>
            <a:ext cx="3718996" cy="1178840"/>
          </a:xfrm>
          <a:prstGeom prst="rect">
            <a:avLst/>
          </a:prstGeom>
        </p:spPr>
      </p:pic>
    </p:spTree>
    <p:extLst>
      <p:ext uri="{BB962C8B-B14F-4D97-AF65-F5344CB8AC3E}">
        <p14:creationId xmlns:p14="http://schemas.microsoft.com/office/powerpoint/2010/main" val="47282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83B9AFD-7AB5-4D24-B227-40D5F7110168}"/>
              </a:ext>
            </a:extLst>
          </p:cNvPr>
          <p:cNvSpPr>
            <a:spLocks noGrp="1"/>
          </p:cNvSpPr>
          <p:nvPr>
            <p:ph type="subTitle" idx="1"/>
          </p:nvPr>
        </p:nvSpPr>
        <p:spPr>
          <a:xfrm>
            <a:off x="1042840" y="1441821"/>
            <a:ext cx="7058320" cy="2975704"/>
          </a:xfrm>
        </p:spPr>
        <p:txBody>
          <a:bodyPr>
            <a:normAutofit/>
          </a:bodyPr>
          <a:lstStyle/>
          <a:p>
            <a:r>
              <a:rPr lang="en-GB" dirty="0"/>
              <a:t>You will receive an email in the next 24 hours with a link to the presentation slides and webinar recording.</a:t>
            </a:r>
          </a:p>
          <a:p>
            <a:endParaRPr lang="en-GB" dirty="0"/>
          </a:p>
          <a:p>
            <a:r>
              <a:rPr lang="en-GB" dirty="0"/>
              <a:t>We will also be following up with a written article covering the issues discussed today, as well as answers to the questions submitted on registration. </a:t>
            </a:r>
          </a:p>
          <a:p>
            <a:endParaRPr lang="en-GB" dirty="0"/>
          </a:p>
          <a:p>
            <a:r>
              <a:rPr lang="en-GB" dirty="0"/>
              <a:t>If you have any further questions for the speakers, please email: </a:t>
            </a:r>
            <a:r>
              <a:rPr lang="en-GB" dirty="0">
                <a:hlinkClick r:id="rId2"/>
              </a:rPr>
              <a:t>events@brachers.co.uk</a:t>
            </a:r>
            <a:r>
              <a:rPr lang="en-GB" dirty="0"/>
              <a:t> </a:t>
            </a:r>
          </a:p>
        </p:txBody>
      </p:sp>
      <p:pic>
        <p:nvPicPr>
          <p:cNvPr id="5" name="Picture 4" descr="A picture containing logo&#10;&#10;Description automatically generated">
            <a:extLst>
              <a:ext uri="{FF2B5EF4-FFF2-40B4-BE49-F238E27FC236}">
                <a16:creationId xmlns:a16="http://schemas.microsoft.com/office/drawing/2014/main" id="{A2786893-7EA2-4612-9FAF-ED4E2E78F0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543" y="374529"/>
            <a:ext cx="1550526" cy="50405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2068F9E-0107-4C9D-8BE4-C804298A82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2681" y="210968"/>
            <a:ext cx="1055618" cy="821912"/>
          </a:xfrm>
          <a:prstGeom prst="rect">
            <a:avLst/>
          </a:prstGeom>
        </p:spPr>
      </p:pic>
    </p:spTree>
    <p:extLst>
      <p:ext uri="{BB962C8B-B14F-4D97-AF65-F5344CB8AC3E}">
        <p14:creationId xmlns:p14="http://schemas.microsoft.com/office/powerpoint/2010/main" val="1182094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oogle Shape;38;p7"/>
          <p:cNvPicPr preferRelativeResize="0"/>
          <p:nvPr/>
        </p:nvPicPr>
        <p:blipFill rotWithShape="1">
          <a:blip r:embed="rId3">
            <a:alphaModFix/>
          </a:blip>
          <a:srcRect r="487"/>
          <a:stretch/>
        </p:blipFill>
        <p:spPr>
          <a:xfrm>
            <a:off x="463866" y="4167856"/>
            <a:ext cx="3261973" cy="799743"/>
          </a:xfrm>
          <a:prstGeom prst="rect">
            <a:avLst/>
          </a:prstGeom>
          <a:noFill/>
          <a:ln>
            <a:noFill/>
          </a:ln>
        </p:spPr>
      </p:pic>
      <p:sp>
        <p:nvSpPr>
          <p:cNvPr id="2" name="Rectangle 1"/>
          <p:cNvSpPr/>
          <p:nvPr/>
        </p:nvSpPr>
        <p:spPr>
          <a:xfrm>
            <a:off x="232011" y="272693"/>
            <a:ext cx="8734567" cy="3816429"/>
          </a:xfrm>
          <a:prstGeom prst="rect">
            <a:avLst/>
          </a:prstGeom>
        </p:spPr>
        <p:txBody>
          <a:bodyPr wrap="square">
            <a:spAutoFit/>
          </a:bodyPr>
          <a:lstStyle/>
          <a:p>
            <a:pPr marL="158750" indent="0">
              <a:buNone/>
            </a:pPr>
            <a:r>
              <a:rPr lang="en-GB" sz="3200" dirty="0">
                <a:solidFill>
                  <a:srgbClr val="013378"/>
                </a:solidFill>
                <a:latin typeface="KG Small Town Southern Girl" panose="02000505000000020004" pitchFamily="2" charset="0"/>
              </a:rPr>
              <a:t>Useful links and resources</a:t>
            </a:r>
          </a:p>
          <a:p>
            <a:pPr marL="158750" indent="0">
              <a:buNone/>
            </a:pPr>
            <a:endParaRPr lang="en-GB" dirty="0">
              <a:latin typeface="Street Corner" panose="02000400000000000000" pitchFamily="2" charset="0"/>
            </a:endParaRPr>
          </a:p>
          <a:p>
            <a:pPr marL="158750" indent="0">
              <a:buNone/>
            </a:pPr>
            <a:r>
              <a:rPr lang="en-GB" dirty="0">
                <a:latin typeface="Street Corner" panose="02000400000000000000" pitchFamily="2" charset="0"/>
              </a:rPr>
              <a:t>West Kent Mind - </a:t>
            </a:r>
            <a:r>
              <a:rPr lang="en-GB" dirty="0">
                <a:latin typeface="Street Corner" panose="02000400000000000000" pitchFamily="2" charset="0"/>
                <a:hlinkClick r:id="rId4"/>
              </a:rPr>
              <a:t>https://westkentmind.org.uk/</a:t>
            </a:r>
            <a:endParaRPr lang="en-GB" dirty="0">
              <a:latin typeface="Street Corner" panose="02000400000000000000" pitchFamily="2" charset="0"/>
            </a:endParaRPr>
          </a:p>
          <a:p>
            <a:pPr marL="158750" indent="0">
              <a:buNone/>
            </a:pPr>
            <a:endParaRPr lang="en-GB" dirty="0">
              <a:latin typeface="Street Corner" panose="02000400000000000000" pitchFamily="2" charset="0"/>
            </a:endParaRPr>
          </a:p>
          <a:p>
            <a:pPr marL="158750" indent="0">
              <a:buNone/>
            </a:pPr>
            <a:r>
              <a:rPr lang="en-GB" dirty="0">
                <a:latin typeface="Street Corner" panose="02000400000000000000" pitchFamily="2" charset="0"/>
              </a:rPr>
              <a:t>Health &amp; Safety Executive - find out how to manage work-related stress so you can protect your employees - </a:t>
            </a:r>
            <a:r>
              <a:rPr lang="en-GB" dirty="0">
                <a:latin typeface="Street Corner" panose="02000400000000000000" pitchFamily="2" charset="0"/>
                <a:hlinkClick r:id="rId5"/>
              </a:rPr>
              <a:t>https://www.hse.gov.uk/stress/</a:t>
            </a:r>
            <a:endParaRPr lang="en-GB" dirty="0">
              <a:latin typeface="Street Corner" panose="02000400000000000000" pitchFamily="2" charset="0"/>
            </a:endParaRPr>
          </a:p>
          <a:p>
            <a:pPr marL="158750" indent="0">
              <a:buNone/>
            </a:pPr>
            <a:endParaRPr lang="en-GB" dirty="0">
              <a:latin typeface="Street Corner" panose="02000400000000000000" pitchFamily="2" charset="0"/>
            </a:endParaRPr>
          </a:p>
          <a:p>
            <a:pPr marL="158750" indent="0">
              <a:buNone/>
            </a:pPr>
            <a:r>
              <a:rPr lang="en-GB" dirty="0">
                <a:latin typeface="Street Corner" panose="02000400000000000000" pitchFamily="2" charset="0"/>
              </a:rPr>
              <a:t>Including the Talking Toolkit - </a:t>
            </a:r>
            <a:r>
              <a:rPr lang="en-GB" dirty="0">
                <a:latin typeface="Street Corner" panose="02000400000000000000" pitchFamily="2" charset="0"/>
                <a:hlinkClick r:id="rId6"/>
              </a:rPr>
              <a:t>https://www.hse.gov.uk/stress/assets/docs/stress-talking-toolkit.pdf</a:t>
            </a:r>
            <a:endParaRPr lang="en-GB" dirty="0">
              <a:latin typeface="Street Corner" panose="02000400000000000000" pitchFamily="2" charset="0"/>
            </a:endParaRPr>
          </a:p>
          <a:p>
            <a:pPr marL="158750" indent="0">
              <a:buNone/>
            </a:pPr>
            <a:endParaRPr lang="en-GB" dirty="0">
              <a:latin typeface="Street Corner" panose="02000400000000000000" pitchFamily="2" charset="0"/>
            </a:endParaRPr>
          </a:p>
          <a:p>
            <a:pPr marL="158750" indent="0">
              <a:buNone/>
            </a:pPr>
            <a:r>
              <a:rPr lang="en-GB" dirty="0">
                <a:latin typeface="Street Corner" panose="02000400000000000000" pitchFamily="2" charset="0"/>
              </a:rPr>
              <a:t>Mind – Wellness Action Plans - </a:t>
            </a:r>
            <a:r>
              <a:rPr lang="en-GB" dirty="0">
                <a:latin typeface="Street Corner" panose="02000400000000000000" pitchFamily="2" charset="0"/>
                <a:hlinkClick r:id="rId7"/>
              </a:rPr>
              <a:t>https://www.mind.org.uk/workplace/mental-health-at-work/taking-care-of-your-staff/employer-resources/wellness-action-plan-download/</a:t>
            </a:r>
            <a:endParaRPr lang="en-GB" dirty="0">
              <a:latin typeface="Street Corner" panose="02000400000000000000" pitchFamily="2" charset="0"/>
            </a:endParaRPr>
          </a:p>
          <a:p>
            <a:pPr marL="158750" lvl="0">
              <a:buSzPts val="1100"/>
              <a:defRPr/>
            </a:pPr>
            <a:endParaRPr lang="en-GB" dirty="0">
              <a:latin typeface="Street Corner" panose="02000400000000000000" pitchFamily="2" charset="0"/>
            </a:endParaRPr>
          </a:p>
          <a:p>
            <a:pPr marL="158750" lvl="0">
              <a:buSzPts val="1100"/>
              <a:defRPr/>
            </a:pPr>
            <a:r>
              <a:rPr lang="en-GB" dirty="0">
                <a:latin typeface="Street Corner" panose="02000400000000000000" pitchFamily="2" charset="0"/>
              </a:rPr>
              <a:t>Mental Health at Work - your gateway to documents, guides, tips, videos, courses, podcasts, templates and information from organisations across the UK, all aimed at helping you get to grips with workplace mental health. - </a:t>
            </a:r>
            <a:r>
              <a:rPr lang="en-GB" dirty="0">
                <a:latin typeface="Street Corner" panose="02000400000000000000" pitchFamily="2" charset="0"/>
                <a:hlinkClick r:id="rId8"/>
              </a:rPr>
              <a:t>https://www.mentalhealthatwork.org.uk/</a:t>
            </a:r>
            <a:endParaRPr lang="en-GB" dirty="0">
              <a:latin typeface="Street Corner" panose="02000400000000000000" pitchFamily="2" charset="0"/>
            </a:endParaRPr>
          </a:p>
          <a:p>
            <a:pPr marL="158750" indent="0">
              <a:buNone/>
            </a:pPr>
            <a:endParaRPr lang="en-GB" dirty="0">
              <a:latin typeface="Street Corner" panose="02000400000000000000" pitchFamily="2" charset="0"/>
            </a:endParaRPr>
          </a:p>
        </p:txBody>
      </p:sp>
    </p:spTree>
    <p:extLst>
      <p:ext uri="{BB962C8B-B14F-4D97-AF65-F5344CB8AC3E}">
        <p14:creationId xmlns:p14="http://schemas.microsoft.com/office/powerpoint/2010/main" val="112860635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D856CA16024292CC3E1A20E96554" ma:contentTypeVersion="12" ma:contentTypeDescription="Create a new document." ma:contentTypeScope="" ma:versionID="344c410f8d796b7ba456da55ce69d2e9">
  <xsd:schema xmlns:xsd="http://www.w3.org/2001/XMLSchema" xmlns:xs="http://www.w3.org/2001/XMLSchema" xmlns:p="http://schemas.microsoft.com/office/2006/metadata/properties" xmlns:ns2="24f1af9e-7732-44a8-894e-b5772eeccdd9" xmlns:ns3="d8ed2828-79ec-4658-9e61-6b7d04841e55" targetNamespace="http://schemas.microsoft.com/office/2006/metadata/properties" ma:root="true" ma:fieldsID="d6cc55d1daf1a6f3bd055cff0ff096fc" ns2:_="" ns3:_="">
    <xsd:import namespace="24f1af9e-7732-44a8-894e-b5772eeccdd9"/>
    <xsd:import namespace="d8ed2828-79ec-4658-9e61-6b7d04841e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f1af9e-7732-44a8-894e-b5772eeccd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ed2828-79ec-4658-9e61-6b7d04841e5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79DDD6-8101-401B-B3B0-4A5C233761B9}"/>
</file>

<file path=customXml/itemProps2.xml><?xml version="1.0" encoding="utf-8"?>
<ds:datastoreItem xmlns:ds="http://schemas.openxmlformats.org/officeDocument/2006/customXml" ds:itemID="{C9B0B2E8-C68E-490D-973A-E5CC6E2A29BB}"/>
</file>

<file path=customXml/itemProps3.xml><?xml version="1.0" encoding="utf-8"?>
<ds:datastoreItem xmlns:ds="http://schemas.openxmlformats.org/officeDocument/2006/customXml" ds:itemID="{22D0992C-9CAB-438A-AEDE-E93C27B5551D}"/>
</file>

<file path=docProps/app.xml><?xml version="1.0" encoding="utf-8"?>
<Properties xmlns="http://schemas.openxmlformats.org/officeDocument/2006/extended-properties" xmlns:vt="http://schemas.openxmlformats.org/officeDocument/2006/docPropsVTypes">
  <TotalTime>3442</TotalTime>
  <Words>586</Words>
  <Application>Microsoft Office PowerPoint</Application>
  <PresentationFormat>On-screen Show (16:9)</PresentationFormat>
  <Paragraphs>65</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Street Corner</vt:lpstr>
      <vt:lpstr>KG Small Town Southern Girl</vt:lpstr>
      <vt:lpstr>Street Corner Bold</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Adams</dc:creator>
  <cp:lastModifiedBy>Chloe Whittaker</cp:lastModifiedBy>
  <cp:revision>239</cp:revision>
  <cp:lastPrinted>2021-01-04T12:41:38Z</cp:lastPrinted>
  <dcterms:modified xsi:type="dcterms:W3CDTF">2021-03-11T09:00:43Z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0x0101000802D856CA16024292CC3E1A20E96554</vt:lpwstr>
  </property>
</Properties>
</file>